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3" r:id="rId2"/>
    <p:sldMasterId id="2147483699" r:id="rId3"/>
    <p:sldMasterId id="2147483713" r:id="rId4"/>
  </p:sldMasterIdLst>
  <p:notesMasterIdLst>
    <p:notesMasterId r:id="rId66"/>
  </p:notesMasterIdLst>
  <p:sldIdLst>
    <p:sldId id="330" r:id="rId5"/>
    <p:sldId id="518" r:id="rId6"/>
    <p:sldId id="620" r:id="rId7"/>
    <p:sldId id="621" r:id="rId8"/>
    <p:sldId id="582" r:id="rId9"/>
    <p:sldId id="650" r:id="rId10"/>
    <p:sldId id="622" r:id="rId11"/>
    <p:sldId id="641" r:id="rId12"/>
    <p:sldId id="635" r:id="rId13"/>
    <p:sldId id="575" r:id="rId14"/>
    <p:sldId id="576" r:id="rId15"/>
    <p:sldId id="577" r:id="rId16"/>
    <p:sldId id="578" r:id="rId17"/>
    <p:sldId id="640" r:id="rId18"/>
    <p:sldId id="642" r:id="rId19"/>
    <p:sldId id="426" r:id="rId20"/>
    <p:sldId id="427" r:id="rId21"/>
    <p:sldId id="643" r:id="rId22"/>
    <p:sldId id="644" r:id="rId23"/>
    <p:sldId id="646" r:id="rId24"/>
    <p:sldId id="645" r:id="rId25"/>
    <p:sldId id="647" r:id="rId26"/>
    <p:sldId id="648" r:id="rId27"/>
    <p:sldId id="452" r:id="rId28"/>
    <p:sldId id="637" r:id="rId29"/>
    <p:sldId id="579" r:id="rId30"/>
    <p:sldId id="340" r:id="rId31"/>
    <p:sldId id="636" r:id="rId32"/>
    <p:sldId id="663" r:id="rId33"/>
    <p:sldId id="433" r:id="rId34"/>
    <p:sldId id="434" r:id="rId35"/>
    <p:sldId id="435" r:id="rId36"/>
    <p:sldId id="436" r:id="rId37"/>
    <p:sldId id="652" r:id="rId38"/>
    <p:sldId id="438" r:id="rId39"/>
    <p:sldId id="439" r:id="rId40"/>
    <p:sldId id="440" r:id="rId41"/>
    <p:sldId id="441" r:id="rId42"/>
    <p:sldId id="442" r:id="rId43"/>
    <p:sldId id="443" r:id="rId44"/>
    <p:sldId id="444" r:id="rId45"/>
    <p:sldId id="445" r:id="rId46"/>
    <p:sldId id="664" r:id="rId47"/>
    <p:sldId id="653" r:id="rId48"/>
    <p:sldId id="348" r:id="rId49"/>
    <p:sldId id="359" r:id="rId50"/>
    <p:sldId id="655" r:id="rId51"/>
    <p:sldId id="656" r:id="rId52"/>
    <p:sldId id="657" r:id="rId53"/>
    <p:sldId id="658" r:id="rId54"/>
    <p:sldId id="659" r:id="rId55"/>
    <p:sldId id="660" r:id="rId56"/>
    <p:sldId id="661" r:id="rId57"/>
    <p:sldId id="662" r:id="rId58"/>
    <p:sldId id="665" r:id="rId59"/>
    <p:sldId id="666" r:id="rId60"/>
    <p:sldId id="651" r:id="rId61"/>
    <p:sldId id="602" r:id="rId62"/>
    <p:sldId id="668" r:id="rId63"/>
    <p:sldId id="667" r:id="rId64"/>
    <p:sldId id="64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p:restoredTop sz="96932"/>
  </p:normalViewPr>
  <p:slideViewPr>
    <p:cSldViewPr snapToGrid="0" snapToObjects="1">
      <p:cViewPr varScale="1">
        <p:scale>
          <a:sx n="127" d="100"/>
          <a:sy n="127" d="100"/>
        </p:scale>
        <p:origin x="936" y="200"/>
      </p:cViewPr>
      <p:guideLst/>
    </p:cSldViewPr>
  </p:slideViewPr>
  <p:notesTextViewPr>
    <p:cViewPr>
      <p:scale>
        <a:sx n="1" d="1"/>
        <a:sy n="1" d="1"/>
      </p:scale>
      <p:origin x="0" y="0"/>
    </p:cViewPr>
  </p:notesTextViewPr>
  <p:sorterViewPr>
    <p:cViewPr>
      <p:scale>
        <a:sx n="95" d="100"/>
        <a:sy n="9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3119D-4316-7948-AFFD-9AFFD8F424BF}" type="datetimeFigureOut">
              <a:rPr lang="en-US" smtClean="0"/>
              <a:t>10/23/20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A61292-08A2-9E4B-9F0A-E14F9ACF4C37}" type="slidenum">
              <a:rPr lang="en-US" smtClean="0"/>
              <a:t>‹#›</a:t>
            </a:fld>
            <a:endParaRPr lang="en-US"/>
          </a:p>
        </p:txBody>
      </p:sp>
    </p:spTree>
    <p:extLst>
      <p:ext uri="{BB962C8B-B14F-4D97-AF65-F5344CB8AC3E}">
        <p14:creationId xmlns:p14="http://schemas.microsoft.com/office/powerpoint/2010/main" val="4065425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656EE1E6-EFA3-1644-BD8F-FD7AFC677D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EFBEE1F3-0E5F-C843-A449-869B3EDB57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15363" name="Slide Number Placeholder 3">
            <a:extLst>
              <a:ext uri="{FF2B5EF4-FFF2-40B4-BE49-F238E27FC236}">
                <a16:creationId xmlns:a16="http://schemas.microsoft.com/office/drawing/2014/main" id="{AD037883-A806-CC49-A245-D57B933B86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791CE710-0656-A24D-B46D-960677A0CA2A}" type="slidenum">
              <a:rPr lang="en-US" altLang="en-US"/>
              <a:pPr/>
              <a:t>1</a:t>
            </a:fld>
            <a:endParaRPr lang="en-US" altLang="en-US"/>
          </a:p>
        </p:txBody>
      </p:sp>
    </p:spTree>
    <p:extLst>
      <p:ext uri="{BB962C8B-B14F-4D97-AF65-F5344CB8AC3E}">
        <p14:creationId xmlns:p14="http://schemas.microsoft.com/office/powerpoint/2010/main" val="3099654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D1A45DA-CA64-41FA-A1E8-AD1BAE08C0BB}" type="slidenum">
              <a:rPr lang="en-US" altLang="en-US" sz="1200"/>
              <a:pPr/>
              <a:t>10</a:t>
            </a:fld>
            <a:endParaRPr lang="en-US" altLang="en-US" sz="120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50038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64DA130-9CE3-4E7D-9E7F-223297258F10}" type="slidenum">
              <a:rPr lang="en-US" altLang="en-US" sz="1200"/>
              <a:pPr/>
              <a:t>11</a:t>
            </a:fld>
            <a:endParaRPr lang="en-US" altLang="en-US" sz="120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98580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BB2FFBC-ECC8-4E72-ACD7-AC5B3AC7D391}" type="slidenum">
              <a:rPr lang="en-US" altLang="en-US" sz="1200"/>
              <a:pPr/>
              <a:t>12</a:t>
            </a:fld>
            <a:endParaRPr lang="en-US" altLang="en-US" sz="120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11809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733A54A-C6D5-44D3-B193-2B68843B2348}" type="slidenum">
              <a:rPr lang="en-US" altLang="en-US" sz="1200"/>
              <a:pPr/>
              <a:t>13</a:t>
            </a:fld>
            <a:endParaRPr lang="en-US" altLang="en-US" sz="1200"/>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9207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851636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B426F562-85A1-E042-99B0-E72CFC75CE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8E701075-5BD3-CC44-B519-B6E7E91CEF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C933D705-AA49-924C-A056-B9D0E7E6E8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591D63D-C9C9-1C46-A9A6-573A8388D624}"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340057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2514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06228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988388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52203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24363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9055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376096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609006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21396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3224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B426F562-85A1-E042-99B0-E72CFC75CE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8E701075-5BD3-CC44-B519-B6E7E91CEF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C933D705-AA49-924C-A056-B9D0E7E6E8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591D63D-C9C9-1C46-A9A6-573A8388D624}"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81230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57AE074-BB24-467C-A389-042288128DCE}" type="slidenum">
              <a:rPr lang="en-US" altLang="en-US" sz="1200"/>
              <a:pPr/>
              <a:t>26</a:t>
            </a:fld>
            <a:endParaRPr lang="en-US" altLang="en-US" sz="120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36948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4932D46-DD78-4BAB-BBDC-DC51872AF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14938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7167407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B426F562-85A1-E042-99B0-E72CFC75CE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8E701075-5BD3-CC44-B519-B6E7E91CEF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C933D705-AA49-924C-A056-B9D0E7E6E8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591D63D-C9C9-1C46-A9A6-573A8388D624}"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67494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394094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B426F562-85A1-E042-99B0-E72CFC75CE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8E701075-5BD3-CC44-B519-B6E7E91CEF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C933D705-AA49-924C-A056-B9D0E7E6E8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591D63D-C9C9-1C46-A9A6-573A8388D624}"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633729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4934C981-6806-4B1C-8EC3-8AAD8F35AA7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10873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00DFA9D-6D5B-4797-B1CA-7EEB8BD7226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213585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CD7BD46-B851-41F6-BDE0-EE3DE5BA6FC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6196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8506864-7409-4F31-A643-622503D4FBA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9122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DB985E1-F95E-4DDA-9035-000ADC85BF1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91634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436190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A716B33-9885-4347-A6EC-10A44624E18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1715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ABF513D-38FF-41B0-951F-F069DAE8A5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61837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AFAD77A2-2119-4E7C-B11C-A31372FFAE3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693535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a:p>
            <a:pPr eaLnBrk="1" hangingPunct="1">
              <a:spcBef>
                <a:spcPct val="0"/>
              </a:spcBef>
            </a:pPr>
            <a:r>
              <a:rPr lang="en-US" altLang="en-US" dirty="0">
                <a:ea typeface="ＭＳ Ｐゴシック" panose="020B0600070205080204" pitchFamily="34" charset="-128"/>
              </a:rPr>
              <a:t>		bb</a:t>
            </a: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612537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3383345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1BA436F-0A43-4014-B8D3-1B023E7936D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5377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734798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387352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09194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79709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a:p>
            <a:pPr eaLnBrk="1" hangingPunct="1">
              <a:spcBef>
                <a:spcPct val="0"/>
              </a:spcBef>
            </a:pPr>
            <a:r>
              <a:rPr lang="en-US" altLang="en-US" dirty="0">
                <a:ea typeface="ＭＳ Ｐゴシック" panose="020B0600070205080204" pitchFamily="34" charset="-128"/>
              </a:rPr>
              <a:t>		bb</a:t>
            </a: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9656046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0844550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2476741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17439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095522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438434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0709221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a:p>
            <a:pPr eaLnBrk="1" hangingPunct="1">
              <a:spcBef>
                <a:spcPct val="0"/>
              </a:spcBef>
            </a:pPr>
            <a:r>
              <a:rPr lang="en-US" altLang="en-US" dirty="0">
                <a:ea typeface="ＭＳ Ｐゴシック" panose="020B0600070205080204" pitchFamily="34" charset="-128"/>
              </a:rPr>
              <a:t>		bb</a:t>
            </a: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962220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B426F562-85A1-E042-99B0-E72CFC75CE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8E701075-5BD3-CC44-B519-B6E7E91CEF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C933D705-AA49-924C-A056-B9D0E7E6E8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591D63D-C9C9-1C46-A9A6-573A8388D624}"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1232151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4084537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B426F562-85A1-E042-99B0-E72CFC75CE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8E701075-5BD3-CC44-B519-B6E7E91CEF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C933D705-AA49-924C-A056-B9D0E7E6E8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591D63D-C9C9-1C46-A9A6-573A8388D624}"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008873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8155313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009771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a:p>
            <a:pPr eaLnBrk="1" hangingPunct="1">
              <a:spcBef>
                <a:spcPct val="0"/>
              </a:spcBef>
            </a:pPr>
            <a:r>
              <a:rPr lang="en-US" altLang="en-US" dirty="0">
                <a:ea typeface="ＭＳ Ｐゴシック" panose="020B0600070205080204" pitchFamily="34" charset="-128"/>
              </a:rPr>
              <a:t>		bb</a:t>
            </a: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766636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B426F562-85A1-E042-99B0-E72CFC75CE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8E701075-5BD3-CC44-B519-B6E7E91CEF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C933D705-AA49-924C-A056-B9D0E7E6E8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591D63D-C9C9-1C46-A9A6-573A8388D624}"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9484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76413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10/23/20</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05846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10/23/20</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23833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10/23/20</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5652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4170098" y="5726113"/>
            <a:ext cx="3718454" cy="80021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600" b="1" dirty="0">
                <a:solidFill>
                  <a:srgbClr val="002060"/>
                </a:solidFill>
              </a:rPr>
              <a:t>Database System Concepts, 7</a:t>
            </a:r>
            <a:r>
              <a:rPr lang="en-US" altLang="en-US" sz="1600" b="1" baseline="30000" dirty="0">
                <a:solidFill>
                  <a:srgbClr val="002060"/>
                </a:solidFill>
              </a:rPr>
              <a:t>th</a:t>
            </a:r>
            <a:r>
              <a:rPr lang="en-US" altLang="en-US" sz="1600" b="1" dirty="0">
                <a:solidFill>
                  <a:srgbClr val="002060"/>
                </a:solidFill>
              </a:rPr>
              <a:t> Ed</a:t>
            </a:r>
            <a:r>
              <a:rPr lang="en-US" altLang="en-US" sz="1600" dirty="0">
                <a:solidFill>
                  <a:srgbClr val="002060"/>
                </a:solidFill>
              </a:rPr>
              <a:t>.</a:t>
            </a:r>
          </a:p>
          <a:p>
            <a:pPr algn="ctr">
              <a:spcBef>
                <a:spcPct val="50000"/>
              </a:spcBef>
              <a:defRPr/>
            </a:pPr>
            <a:r>
              <a:rPr lang="en-US" altLang="en-US" sz="1200" b="1" dirty="0">
                <a:solidFill>
                  <a:srgbClr val="002060"/>
                </a:solidFill>
              </a:rPr>
              <a:t>©Silberschatz, Korth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2"/>
              </a:rPr>
              <a:t>www.db-book.com</a:t>
            </a:r>
            <a:r>
              <a:rPr lang="en-US" altLang="en-US" sz="1200" b="1" dirty="0">
                <a:solidFill>
                  <a:srgbClr val="002060"/>
                </a:solidFill>
              </a:rPr>
              <a:t> for conditions on re-use </a:t>
            </a:r>
          </a:p>
        </p:txBody>
      </p:sp>
      <p:sp>
        <p:nvSpPr>
          <p:cNvPr id="513026" name="Rectangle 2"/>
          <p:cNvSpPr>
            <a:spLocks noGrp="1" noChangeArrowheads="1"/>
          </p:cNvSpPr>
          <p:nvPr>
            <p:ph type="ctrTitle"/>
          </p:nvPr>
        </p:nvSpPr>
        <p:spPr>
          <a:xfrm>
            <a:off x="914400" y="2286000"/>
            <a:ext cx="10363200" cy="114300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8794751" y="6218238"/>
            <a:ext cx="2540000" cy="4572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8478" y="1"/>
            <a:ext cx="1775025"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6410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024468" y="1093789"/>
            <a:ext cx="10276417" cy="4903787"/>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Font typeface="Wingdings" panose="05000000000000000000" pitchFamily="2" charset="2"/>
              <a:buChar cha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7446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134186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85851" y="1093789"/>
            <a:ext cx="5005916" cy="4903787"/>
          </a:xfrm>
        </p:spPr>
        <p:txBody>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967" y="1093789"/>
            <a:ext cx="5005917" cy="4903787"/>
          </a:xfrm>
        </p:spPr>
        <p:txBody>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879546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9627870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114000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7635933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1700"/>
            </a:lvl1pPr>
            <a:lvl2pPr>
              <a:defRPr sz="1700"/>
            </a:lvl2pPr>
            <a:lvl3pPr>
              <a:defRPr sz="1700"/>
            </a:lvl3pPr>
            <a:lvl4pPr>
              <a:defRPr sz="1700"/>
            </a:lvl4pPr>
            <a:lvl5pPr>
              <a:defRPr sz="17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85857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10/23/20</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3240661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719018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516034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01667" y="117475"/>
            <a:ext cx="2692400" cy="5880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24467" y="117475"/>
            <a:ext cx="7874000" cy="5880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0019500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6623802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4170098" y="5726113"/>
            <a:ext cx="3718454" cy="80021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600" b="1" dirty="0">
                <a:solidFill>
                  <a:srgbClr val="002060"/>
                </a:solidFill>
              </a:rPr>
              <a:t>Database System Concepts, 7</a:t>
            </a:r>
            <a:r>
              <a:rPr lang="en-US" altLang="en-US" sz="1600" b="1" baseline="30000" dirty="0">
                <a:solidFill>
                  <a:srgbClr val="002060"/>
                </a:solidFill>
              </a:rPr>
              <a:t>th</a:t>
            </a:r>
            <a:r>
              <a:rPr lang="en-US" altLang="en-US" sz="1600" b="1" dirty="0">
                <a:solidFill>
                  <a:srgbClr val="002060"/>
                </a:solidFill>
              </a:rPr>
              <a:t> Ed</a:t>
            </a:r>
            <a:r>
              <a:rPr lang="en-US" altLang="en-US" sz="1600" dirty="0">
                <a:solidFill>
                  <a:srgbClr val="002060"/>
                </a:solidFill>
              </a:rPr>
              <a:t>.</a:t>
            </a:r>
          </a:p>
          <a:p>
            <a:pPr algn="ctr">
              <a:spcBef>
                <a:spcPct val="50000"/>
              </a:spcBef>
              <a:defRPr/>
            </a:pPr>
            <a:r>
              <a:rPr lang="en-US" altLang="en-US" sz="1200" b="1" dirty="0">
                <a:solidFill>
                  <a:srgbClr val="002060"/>
                </a:solidFill>
              </a:rPr>
              <a:t>©Silberschatz, Korth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2"/>
              </a:rPr>
              <a:t>www.db-book.com</a:t>
            </a:r>
            <a:r>
              <a:rPr lang="en-US" altLang="en-US" sz="1200" b="1" dirty="0">
                <a:solidFill>
                  <a:srgbClr val="002060"/>
                </a:solidFill>
              </a:rPr>
              <a:t> for conditions on re-use </a:t>
            </a:r>
          </a:p>
        </p:txBody>
      </p:sp>
      <p:sp>
        <p:nvSpPr>
          <p:cNvPr id="513026" name="Rectangle 2"/>
          <p:cNvSpPr>
            <a:spLocks noGrp="1" noChangeArrowheads="1"/>
          </p:cNvSpPr>
          <p:nvPr>
            <p:ph type="ctrTitle"/>
          </p:nvPr>
        </p:nvSpPr>
        <p:spPr>
          <a:xfrm>
            <a:off x="914400" y="2286000"/>
            <a:ext cx="10363200" cy="114300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8794751" y="6218238"/>
            <a:ext cx="2540000" cy="4572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8478" y="1"/>
            <a:ext cx="1775025"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5429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024468" y="1093789"/>
            <a:ext cx="10276417" cy="4903787"/>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Font typeface="Wingdings" panose="05000000000000000000" pitchFamily="2" charset="2"/>
              <a:buChar cha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6754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024468" y="1093789"/>
            <a:ext cx="10276417" cy="4903787"/>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Font typeface="Wingdings" panose="05000000000000000000" pitchFamily="2" charset="2"/>
              <a:buChar cha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4082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3850657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85851" y="1093789"/>
            <a:ext cx="5005916" cy="4903787"/>
          </a:xfrm>
        </p:spPr>
        <p:txBody>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967" y="1093789"/>
            <a:ext cx="5005917" cy="4903787"/>
          </a:xfrm>
        </p:spPr>
        <p:txBody>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679291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259501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10/23/20</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7923576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1725614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5548717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1700"/>
            </a:lvl1pPr>
            <a:lvl2pPr>
              <a:defRPr sz="1700"/>
            </a:lvl2pPr>
            <a:lvl3pPr>
              <a:defRPr sz="1700"/>
            </a:lvl3pPr>
            <a:lvl4pPr>
              <a:defRPr sz="1700"/>
            </a:lvl4pPr>
            <a:lvl5pPr>
              <a:defRPr sz="17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8001557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2448346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7997807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01667" y="117475"/>
            <a:ext cx="2692400" cy="5880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24467" y="117475"/>
            <a:ext cx="7874000" cy="5880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9579248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88094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4170098" y="5726113"/>
            <a:ext cx="3718454" cy="80021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600" b="1" dirty="0">
                <a:solidFill>
                  <a:srgbClr val="002060"/>
                </a:solidFill>
              </a:rPr>
              <a:t>Database System Concepts, 7</a:t>
            </a:r>
            <a:r>
              <a:rPr lang="en-US" altLang="en-US" sz="1600" b="1" baseline="30000" dirty="0">
                <a:solidFill>
                  <a:srgbClr val="002060"/>
                </a:solidFill>
              </a:rPr>
              <a:t>th</a:t>
            </a:r>
            <a:r>
              <a:rPr lang="en-US" altLang="en-US" sz="1600" b="1" dirty="0">
                <a:solidFill>
                  <a:srgbClr val="002060"/>
                </a:solidFill>
              </a:rPr>
              <a:t> Ed</a:t>
            </a:r>
            <a:r>
              <a:rPr lang="en-US" altLang="en-US" sz="1600" dirty="0">
                <a:solidFill>
                  <a:srgbClr val="002060"/>
                </a:solidFill>
              </a:rPr>
              <a:t>.</a:t>
            </a:r>
          </a:p>
          <a:p>
            <a:pPr algn="ctr">
              <a:spcBef>
                <a:spcPct val="50000"/>
              </a:spcBef>
              <a:defRPr/>
            </a:pPr>
            <a:r>
              <a:rPr lang="en-US" altLang="en-US" sz="1200" b="1" dirty="0">
                <a:solidFill>
                  <a:srgbClr val="002060"/>
                </a:solidFill>
              </a:rPr>
              <a:t>©Silberschatz, Korth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2"/>
              </a:rPr>
              <a:t>www.db-book.com</a:t>
            </a:r>
            <a:r>
              <a:rPr lang="en-US" altLang="en-US" sz="1200" b="1" dirty="0">
                <a:solidFill>
                  <a:srgbClr val="002060"/>
                </a:solidFill>
              </a:rPr>
              <a:t> for conditions on re-use </a:t>
            </a:r>
          </a:p>
        </p:txBody>
      </p:sp>
      <p:sp>
        <p:nvSpPr>
          <p:cNvPr id="513026" name="Rectangle 2"/>
          <p:cNvSpPr>
            <a:spLocks noGrp="1" noChangeArrowheads="1"/>
          </p:cNvSpPr>
          <p:nvPr>
            <p:ph type="ctrTitle"/>
          </p:nvPr>
        </p:nvSpPr>
        <p:spPr>
          <a:xfrm>
            <a:off x="914400" y="2286000"/>
            <a:ext cx="10363200" cy="114300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8794751" y="6218238"/>
            <a:ext cx="2540000" cy="4572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8478" y="1"/>
            <a:ext cx="1775025"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96737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024468" y="1093789"/>
            <a:ext cx="10276417" cy="4903787"/>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Font typeface="Wingdings" panose="05000000000000000000" pitchFamily="2" charset="2"/>
              <a:buChar cha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61797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827043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10/23/20</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2487438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85851" y="1093789"/>
            <a:ext cx="5005916" cy="4903787"/>
          </a:xfrm>
        </p:spPr>
        <p:txBody>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94967" y="1093789"/>
            <a:ext cx="5005917" cy="4903787"/>
          </a:xfrm>
        </p:spPr>
        <p:txBody>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4211945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9509857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904830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8811027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1700"/>
            </a:lvl1pPr>
            <a:lvl2pPr>
              <a:defRPr sz="1700"/>
            </a:lvl2pPr>
            <a:lvl3pPr>
              <a:defRPr sz="1700"/>
            </a:lvl3pPr>
            <a:lvl4pPr>
              <a:defRPr sz="1700"/>
            </a:lvl4pPr>
            <a:lvl5pPr>
              <a:defRPr sz="17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9076995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926463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1629143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01667" y="117475"/>
            <a:ext cx="2692400" cy="5880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24467" y="117475"/>
            <a:ext cx="7874000" cy="5880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180724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91837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10/23/20</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49389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10/23/20</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801591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10/23/20</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48751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10/23/20</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50741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10/23/20</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746404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1.jpe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30C750-AE18-EC43-9491-942A17C3900E}" type="datetimeFigureOut">
              <a:rPr lang="en-US" smtClean="0"/>
              <a:t>10/23/20</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476333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996745" y="1093789"/>
            <a:ext cx="10304140"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8737600" y="6400800"/>
            <a:ext cx="2540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9402889" y="6613526"/>
            <a:ext cx="2403222" cy="246221"/>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6047906" y="6613526"/>
            <a:ext cx="447558" cy="246221"/>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4.</a:t>
            </a:r>
            <a:fld id="{669DE52E-05EC-4487-BE79-3F9A6A9F8797}" type="slidenum">
              <a:rPr lang="en-US" altLang="en-US" sz="1000" b="1" smtClean="0">
                <a:solidFill>
                  <a:srgbClr val="002060"/>
                </a:solidFill>
              </a:rPr>
              <a:pPr algn="ctr">
                <a:spcBef>
                  <a:spcPct val="50000"/>
                </a:spcBef>
                <a:defRPr/>
              </a:pPr>
              <a:t>‹#›</a:t>
            </a:fld>
            <a:endParaRPr lang="en-US" altLang="en-US" sz="100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1024467" y="117475"/>
            <a:ext cx="107696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6613526"/>
            <a:ext cx="2595582" cy="246221"/>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1000" b="1" dirty="0">
                <a:solidFill>
                  <a:srgbClr val="002060"/>
                </a:solidFill>
              </a:rPr>
              <a:t>Database System Concepts - 7</a:t>
            </a:r>
            <a:r>
              <a:rPr lang="en-US" sz="1000" b="1" baseline="30000" dirty="0">
                <a:solidFill>
                  <a:srgbClr val="002060"/>
                </a:solidFill>
              </a:rPr>
              <a:t>th</a:t>
            </a:r>
            <a:r>
              <a:rPr lang="en-US" sz="100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11889317" y="5445126"/>
            <a:ext cx="302683" cy="47625"/>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800"/>
          </a:p>
        </p:txBody>
      </p:sp>
      <p:pic>
        <p:nvPicPr>
          <p:cNvPr id="10" name="Picture 8" descr="Cover-6Ed"/>
          <p:cNvPicPr>
            <a:picLocks noChangeAspect="1" noChangeArrowheads="1"/>
          </p:cNvPicPr>
          <p:nvPr userDrawn="1"/>
        </p:nvPicPr>
        <p:blipFill>
          <a:blip r:embed="rId14"/>
          <a:stretch>
            <a:fillRect/>
          </a:stretch>
        </p:blipFill>
        <p:spPr bwMode="auto">
          <a:xfrm>
            <a:off x="7395" y="1"/>
            <a:ext cx="989349" cy="94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293341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rtl="0" eaLnBrk="0" fontAlgn="base" hangingPunct="0">
        <a:spcBef>
          <a:spcPct val="0"/>
        </a:spcBef>
        <a:spcAft>
          <a:spcPct val="0"/>
        </a:spcAft>
        <a:defRPr kumimoji="1" sz="28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0" fontAlgn="base" hangingPunct="0">
        <a:spcBef>
          <a:spcPct val="35000"/>
        </a:spcBef>
        <a:spcAft>
          <a:spcPct val="0"/>
        </a:spcAft>
        <a:buClr>
          <a:srgbClr val="002060"/>
        </a:buClr>
        <a:buSzPct val="100000"/>
        <a:buFont typeface="Monotype Sorts" pitchFamily="-65" charset="2"/>
        <a:buChar char="n"/>
        <a:defRPr kumimoji="1" sz="17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35000"/>
        </a:spcBef>
        <a:spcAft>
          <a:spcPct val="0"/>
        </a:spcAft>
        <a:buClr>
          <a:schemeClr val="folHlink"/>
        </a:buClr>
        <a:buSzPct val="95000"/>
        <a:buFont typeface="Monotype Sorts" pitchFamily="-65" charset="2"/>
        <a:buChar char="l"/>
        <a:defRPr kumimoji="1" sz="1700">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33CC33"/>
        </a:buClr>
        <a:buSzPct val="85000"/>
        <a:buFont typeface="Webdings" panose="05030102010509060703" pitchFamily="18" charset="2"/>
        <a:buChar char="4"/>
        <a:defRPr kumimoji="1" sz="1700">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Font typeface="Times New Roman" panose="02020603050405020304" pitchFamily="18" charset="0"/>
        <a:buChar char="–"/>
        <a:defRPr kumimoji="1" sz="1700">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chemeClr val="tx2"/>
        </a:buClr>
        <a:buSzPct val="75000"/>
        <a:buChar char="»"/>
        <a:defRPr kumimoji="1" sz="1700">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1024468" y="1093789"/>
            <a:ext cx="10276417"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8737600" y="6400800"/>
            <a:ext cx="2540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9402889" y="6613526"/>
            <a:ext cx="2403222" cy="246221"/>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6047906" y="6613526"/>
            <a:ext cx="447558" cy="246221"/>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6.</a:t>
            </a:r>
            <a:fld id="{669DE52E-05EC-4487-BE79-3F9A6A9F8797}" type="slidenum">
              <a:rPr lang="en-US" altLang="en-US" sz="1000" b="1" smtClean="0">
                <a:solidFill>
                  <a:srgbClr val="002060"/>
                </a:solidFill>
              </a:rPr>
              <a:pPr algn="ctr">
                <a:spcBef>
                  <a:spcPct val="50000"/>
                </a:spcBef>
                <a:defRPr/>
              </a:pPr>
              <a:t>‹#›</a:t>
            </a:fld>
            <a:endParaRPr lang="en-US" altLang="en-US" sz="100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1024467" y="117475"/>
            <a:ext cx="107696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6613526"/>
            <a:ext cx="2595582" cy="246221"/>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1000" b="1" dirty="0">
                <a:solidFill>
                  <a:srgbClr val="002060"/>
                </a:solidFill>
              </a:rPr>
              <a:t>Database System Concepts - 7</a:t>
            </a:r>
            <a:r>
              <a:rPr lang="en-US" sz="1000" b="1" baseline="30000" dirty="0">
                <a:solidFill>
                  <a:srgbClr val="002060"/>
                </a:solidFill>
              </a:rPr>
              <a:t>th</a:t>
            </a:r>
            <a:r>
              <a:rPr lang="en-US" sz="100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11889317" y="5445126"/>
            <a:ext cx="302683" cy="47625"/>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800"/>
          </a:p>
        </p:txBody>
      </p:sp>
      <p:pic>
        <p:nvPicPr>
          <p:cNvPr id="10" name="Picture 8" descr="Cover-6Ed"/>
          <p:cNvPicPr>
            <a:picLocks noChangeAspect="1" noChangeArrowheads="1"/>
          </p:cNvPicPr>
          <p:nvPr userDrawn="1"/>
        </p:nvPicPr>
        <p:blipFill>
          <a:blip r:embed="rId15"/>
          <a:stretch>
            <a:fillRect/>
          </a:stretch>
        </p:blipFill>
        <p:spPr bwMode="auto">
          <a:xfrm>
            <a:off x="7395" y="1"/>
            <a:ext cx="989349" cy="94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9220894"/>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txStyles>
    <p:titleStyle>
      <a:lvl1pPr algn="ctr" rtl="0" eaLnBrk="0" fontAlgn="base" hangingPunct="0">
        <a:spcBef>
          <a:spcPct val="0"/>
        </a:spcBef>
        <a:spcAft>
          <a:spcPct val="0"/>
        </a:spcAft>
        <a:defRPr kumimoji="1" sz="28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0" fontAlgn="base" hangingPunct="0">
        <a:spcBef>
          <a:spcPct val="35000"/>
        </a:spcBef>
        <a:spcAft>
          <a:spcPct val="0"/>
        </a:spcAft>
        <a:buClr>
          <a:srgbClr val="002060"/>
        </a:buClr>
        <a:buSzPct val="110000"/>
        <a:buFont typeface="Wingdings" panose="05000000000000000000" pitchFamily="2" charset="2"/>
        <a:buChar char="§"/>
        <a:defRPr kumimoji="1" sz="17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35000"/>
        </a:spcBef>
        <a:spcAft>
          <a:spcPct val="0"/>
        </a:spcAft>
        <a:buClr>
          <a:schemeClr val="folHlink"/>
        </a:buClr>
        <a:buSzPct val="110000"/>
        <a:buFont typeface="Arial" panose="020B0604020202020204" pitchFamily="34" charset="0"/>
        <a:buChar char="•"/>
        <a:defRPr kumimoji="1" sz="1700">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33CC33"/>
        </a:buClr>
        <a:buSzPct val="85000"/>
        <a:buFont typeface="Wingdings" panose="05000000000000000000" pitchFamily="2" charset="2"/>
        <a:buChar char="§"/>
        <a:defRPr kumimoji="1" sz="1700">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Font typeface="Arial" panose="020B0604020202020204" pitchFamily="34" charset="0"/>
        <a:buChar char="•"/>
        <a:defRPr kumimoji="1" sz="1700">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chemeClr val="tx2"/>
        </a:buClr>
        <a:buSzPct val="75000"/>
        <a:buFont typeface="Wingdings" panose="05000000000000000000" pitchFamily="2" charset="2"/>
        <a:buChar char="§"/>
        <a:defRPr kumimoji="1" sz="1700">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996745" y="1093789"/>
            <a:ext cx="10304140"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8737600" y="6400800"/>
            <a:ext cx="2540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9017000" y="6613526"/>
            <a:ext cx="3175000" cy="244475"/>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6047906" y="6613526"/>
            <a:ext cx="447558" cy="246221"/>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5.</a:t>
            </a:r>
            <a:fld id="{669DE52E-05EC-4487-BE79-3F9A6A9F8797}" type="slidenum">
              <a:rPr lang="en-US" altLang="en-US" sz="1000" b="1" smtClean="0">
                <a:solidFill>
                  <a:srgbClr val="002060"/>
                </a:solidFill>
              </a:rPr>
              <a:pPr algn="ctr">
                <a:spcBef>
                  <a:spcPct val="50000"/>
                </a:spcBef>
                <a:defRPr/>
              </a:pPr>
              <a:t>‹#›</a:t>
            </a:fld>
            <a:endParaRPr lang="en-US" altLang="en-US" sz="100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1024467" y="117475"/>
            <a:ext cx="107696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6613526"/>
            <a:ext cx="2595582" cy="246221"/>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1000" b="1" dirty="0">
                <a:solidFill>
                  <a:srgbClr val="002060"/>
                </a:solidFill>
              </a:rPr>
              <a:t>Database System Concepts - 7</a:t>
            </a:r>
            <a:r>
              <a:rPr lang="en-US" sz="1000" b="1" baseline="30000" dirty="0">
                <a:solidFill>
                  <a:srgbClr val="002060"/>
                </a:solidFill>
              </a:rPr>
              <a:t>th</a:t>
            </a:r>
            <a:r>
              <a:rPr lang="en-US" sz="100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11889317" y="5445126"/>
            <a:ext cx="302683" cy="47625"/>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800"/>
          </a:p>
        </p:txBody>
      </p:sp>
      <p:pic>
        <p:nvPicPr>
          <p:cNvPr id="10" name="Picture 8" descr="Cover-6Ed"/>
          <p:cNvPicPr>
            <a:picLocks noChangeAspect="1" noChangeArrowheads="1"/>
          </p:cNvPicPr>
          <p:nvPr userDrawn="1"/>
        </p:nvPicPr>
        <p:blipFill>
          <a:blip r:embed="rId14"/>
          <a:stretch>
            <a:fillRect/>
          </a:stretch>
        </p:blipFill>
        <p:spPr bwMode="auto">
          <a:xfrm>
            <a:off x="7395" y="1"/>
            <a:ext cx="989349" cy="94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93982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ctr" rtl="0" eaLnBrk="0" fontAlgn="base" hangingPunct="0">
        <a:spcBef>
          <a:spcPct val="0"/>
        </a:spcBef>
        <a:spcAft>
          <a:spcPct val="0"/>
        </a:spcAft>
        <a:defRPr kumimoji="1" sz="28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0" fontAlgn="base" hangingPunct="0">
        <a:spcBef>
          <a:spcPct val="35000"/>
        </a:spcBef>
        <a:spcAft>
          <a:spcPct val="0"/>
        </a:spcAft>
        <a:buClr>
          <a:srgbClr val="002060"/>
        </a:buClr>
        <a:buSzPct val="100000"/>
        <a:buFont typeface="Monotype Sorts" pitchFamily="-65" charset="2"/>
        <a:buChar char="n"/>
        <a:defRPr kumimoji="1" sz="17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35000"/>
        </a:spcBef>
        <a:spcAft>
          <a:spcPct val="0"/>
        </a:spcAft>
        <a:buClr>
          <a:schemeClr val="folHlink"/>
        </a:buClr>
        <a:buSzPct val="95000"/>
        <a:buFont typeface="Monotype Sorts" pitchFamily="-65" charset="2"/>
        <a:buChar char="l"/>
        <a:defRPr kumimoji="1" sz="1700">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33CC33"/>
        </a:buClr>
        <a:buSzPct val="85000"/>
        <a:buFont typeface="Webdings" panose="05030102010509060703" pitchFamily="18" charset="2"/>
        <a:buChar char="4"/>
        <a:defRPr kumimoji="1" sz="1700">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Font typeface="Times New Roman" panose="02020603050405020304" pitchFamily="18" charset="0"/>
        <a:buChar char="–"/>
        <a:defRPr kumimoji="1" sz="1700">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chemeClr val="tx2"/>
        </a:buClr>
        <a:buSzPct val="75000"/>
        <a:buChar char="»"/>
        <a:defRPr kumimoji="1" sz="1700">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8" Type="http://schemas.openxmlformats.org/officeDocument/2006/relationships/hyperlink" Target="https://en.wikipedia.org/wiki/Software_driver" TargetMode="External"/><Relationship Id="rId13" Type="http://schemas.openxmlformats.org/officeDocument/2006/relationships/hyperlink" Target="https://en.wikipedia.org/wiki/Database_transaction" TargetMode="External"/><Relationship Id="rId3" Type="http://schemas.openxmlformats.org/officeDocument/2006/relationships/image" Target="../media/image3.emf"/><Relationship Id="rId7" Type="http://schemas.openxmlformats.org/officeDocument/2006/relationships/hyperlink" Target="https://en.wikipedia.org/wiki/Command_(computing)" TargetMode="External"/><Relationship Id="rId12" Type="http://schemas.openxmlformats.org/officeDocument/2006/relationships/hyperlink" Target="https://en.wikipedia.org/wiki/Server_(computing)"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en.wikipedia.org/wiki/Database_server" TargetMode="External"/><Relationship Id="rId11" Type="http://schemas.openxmlformats.org/officeDocument/2006/relationships/hyperlink" Target="https://en.wikipedia.org/wiki/Database" TargetMode="External"/><Relationship Id="rId5" Type="http://schemas.openxmlformats.org/officeDocument/2006/relationships/hyperlink" Target="https://en.wikipedia.org/wiki/Client_(computing)" TargetMode="External"/><Relationship Id="rId10" Type="http://schemas.openxmlformats.org/officeDocument/2006/relationships/hyperlink" Target="https://en.wikipedia.org/wiki/Connection_string" TargetMode="External"/><Relationship Id="rId4" Type="http://schemas.openxmlformats.org/officeDocument/2006/relationships/hyperlink" Target="https://en.wikipedia.org/wiki/Computer_science" TargetMode="External"/><Relationship Id="rId9" Type="http://schemas.openxmlformats.org/officeDocument/2006/relationships/hyperlink" Target="https://en.wikipedia.org/w/index.php?title=Data_provider&amp;action=edit&amp;redlink=1"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tiff"/><Relationship Id="rId4" Type="http://schemas.openxmlformats.org/officeDocument/2006/relationships/image" Target="../media/image30.tiff"/></Relationships>
</file>

<file path=ppt/slides/_rels/slide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6.tiff"/><Relationship Id="rId5" Type="http://schemas.openxmlformats.org/officeDocument/2006/relationships/image" Target="../media/image45.png"/><Relationship Id="rId4" Type="http://schemas.openxmlformats.org/officeDocument/2006/relationships/image" Target="../media/image3.emf"/></Relationships>
</file>

<file path=ppt/slides/_rels/slide5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5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1" descr="16x9_BG-02.jpg">
            <a:extLst>
              <a:ext uri="{FF2B5EF4-FFF2-40B4-BE49-F238E27FC236}">
                <a16:creationId xmlns:a16="http://schemas.microsoft.com/office/drawing/2014/main" id="{4E0DF001-5020-8A41-AF73-219BE90F8C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0810734-2FF0-7649-82FB-EC580E61588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endParaRPr lang="en-US" altLang="en-US" sz="2400">
              <a:solidFill>
                <a:srgbClr val="E6B9B8"/>
              </a:solidFill>
            </a:endParaRPr>
          </a:p>
        </p:txBody>
      </p:sp>
      <p:pic>
        <p:nvPicPr>
          <p:cNvPr id="14339" name="Picture 7">
            <a:extLst>
              <a:ext uri="{FF2B5EF4-FFF2-40B4-BE49-F238E27FC236}">
                <a16:creationId xmlns:a16="http://schemas.microsoft.com/office/drawing/2014/main" id="{7835CF87-06AB-FE46-A84F-6DFA7ED80F5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9">
            <a:extLst>
              <a:ext uri="{FF2B5EF4-FFF2-40B4-BE49-F238E27FC236}">
                <a16:creationId xmlns:a16="http://schemas.microsoft.com/office/drawing/2014/main" id="{5FBCA086-777B-F84D-8B1A-9780D84C1D69}"/>
              </a:ext>
            </a:extLst>
          </p:cNvPr>
          <p:cNvSpPr txBox="1">
            <a:spLocks noChangeArrowheads="1"/>
          </p:cNvSpPr>
          <p:nvPr/>
        </p:nvSpPr>
        <p:spPr bwMode="auto">
          <a:xfrm>
            <a:off x="0" y="2184401"/>
            <a:ext cx="12192000" cy="222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en-US" sz="4267" i="1" dirty="0">
                <a:solidFill>
                  <a:schemeClr val="bg1"/>
                </a:solidFill>
              </a:rPr>
              <a:t>W4111 – 02: Introduction to Databases</a:t>
            </a:r>
            <a:endParaRPr lang="en-US" altLang="en-US" sz="2400" i="1" dirty="0">
              <a:solidFill>
                <a:schemeClr val="bg1"/>
              </a:solidFill>
            </a:endParaRPr>
          </a:p>
          <a:p>
            <a:pPr algn="ctr" eaLnBrk="1" hangingPunct="1">
              <a:spcBef>
                <a:spcPct val="0"/>
              </a:spcBef>
              <a:buFontTx/>
              <a:buNone/>
            </a:pPr>
            <a:r>
              <a:rPr lang="en-US" altLang="en-US" sz="2400" i="1" dirty="0">
                <a:solidFill>
                  <a:schemeClr val="bg1"/>
                </a:solidFill>
              </a:rPr>
              <a:t>Lecture 7: ER Modeling, SQL, Relational Closure (for now)</a:t>
            </a:r>
          </a:p>
          <a:p>
            <a:pPr algn="ctr" eaLnBrk="1" hangingPunct="1">
              <a:spcBef>
                <a:spcPct val="0"/>
              </a:spcBef>
              <a:buFontTx/>
              <a:buNone/>
            </a:pPr>
            <a:endParaRPr lang="en-US" altLang="en-US" sz="2400" i="1" dirty="0">
              <a:solidFill>
                <a:schemeClr val="bg1"/>
              </a:solidFill>
            </a:endParaRPr>
          </a:p>
          <a:p>
            <a:pPr algn="ctr" eaLnBrk="1" hangingPunct="1">
              <a:spcBef>
                <a:spcPct val="0"/>
              </a:spcBef>
              <a:buFontTx/>
              <a:buNone/>
            </a:pPr>
            <a:r>
              <a:rPr lang="en-US" altLang="en-US" sz="2400" i="1" dirty="0">
                <a:solidFill>
                  <a:schemeClr val="bg1"/>
                </a:solidFill>
              </a:rPr>
              <a:t>Donald F. Ferguson</a:t>
            </a:r>
            <a:br>
              <a:rPr lang="en-US" altLang="en-US" sz="2400" i="1" dirty="0">
                <a:solidFill>
                  <a:schemeClr val="bg1"/>
                </a:solidFill>
              </a:rPr>
            </a:br>
            <a:r>
              <a:rPr lang="en-US" altLang="en-US" sz="2400" i="1" dirty="0">
                <a:solidFill>
                  <a:schemeClr val="bg1"/>
                </a:solidFill>
              </a:rPr>
              <a:t>dff9@Columbia.edu</a:t>
            </a:r>
          </a:p>
        </p:txBody>
      </p:sp>
      <p:sp>
        <p:nvSpPr>
          <p:cNvPr id="14341" name="TextBox 10">
            <a:extLst>
              <a:ext uri="{FF2B5EF4-FFF2-40B4-BE49-F238E27FC236}">
                <a16:creationId xmlns:a16="http://schemas.microsoft.com/office/drawing/2014/main" id="{71265E2E-5284-434C-AC84-B53CF6C6DBEA}"/>
              </a:ext>
            </a:extLst>
          </p:cNvPr>
          <p:cNvSpPr txBox="1">
            <a:spLocks noChangeArrowheads="1"/>
          </p:cNvSpPr>
          <p:nvPr/>
        </p:nvSpPr>
        <p:spPr bwMode="auto">
          <a:xfrm>
            <a:off x="0" y="6261101"/>
            <a:ext cx="12192000" cy="45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lnSpc>
                <a:spcPts val="3200"/>
              </a:lnSpc>
              <a:spcBef>
                <a:spcPct val="0"/>
              </a:spcBef>
              <a:buNone/>
            </a:pPr>
            <a:r>
              <a:rPr lang="en-US" altLang="en-US" sz="1600" i="1">
                <a:solidFill>
                  <a:schemeClr val="bg1"/>
                </a:solidFill>
              </a:rPr>
              <a:t>TRANSCENDING DISCIPLINES, TRANSFORMING LIVES</a:t>
            </a:r>
          </a:p>
        </p:txBody>
      </p:sp>
    </p:spTree>
    <p:extLst>
      <p:ext uri="{BB962C8B-B14F-4D97-AF65-F5344CB8AC3E}">
        <p14:creationId xmlns:p14="http://schemas.microsoft.com/office/powerpoint/2010/main" val="3923107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2292352" y="1189372"/>
            <a:ext cx="7629925" cy="4138533"/>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extLst>
      <p:ext uri="{BB962C8B-B14F-4D97-AF65-F5344CB8AC3E}">
        <p14:creationId xmlns:p14="http://schemas.microsoft.com/office/powerpoint/2010/main" val="2974274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2292351" y="1056443"/>
            <a:ext cx="7668514" cy="5042732"/>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extLst>
      <p:ext uri="{BB962C8B-B14F-4D97-AF65-F5344CB8AC3E}">
        <p14:creationId xmlns:p14="http://schemas.microsoft.com/office/powerpoint/2010/main" val="2851875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2292351" y="1148416"/>
            <a:ext cx="7534402" cy="4630593"/>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extLst>
      <p:ext uri="{BB962C8B-B14F-4D97-AF65-F5344CB8AC3E}">
        <p14:creationId xmlns:p14="http://schemas.microsoft.com/office/powerpoint/2010/main" val="445718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2063750" y="85725"/>
            <a:ext cx="8077200" cy="6096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2305236" y="1142557"/>
            <a:ext cx="7411789" cy="2222436"/>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20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64864" y="3591736"/>
            <a:ext cx="5279394" cy="1120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7065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304799" y="1"/>
            <a:ext cx="11115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Weak Entity Example: Orders, </a:t>
            </a:r>
            <a:r>
              <a:rPr kumimoji="0" lang="en-US" altLang="en-US" sz="3200" b="0" i="0"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OrderDetails</a:t>
            </a:r>
            <a:endPar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pic>
        <p:nvPicPr>
          <p:cNvPr id="16" name="Picture 15">
            <a:extLst>
              <a:ext uri="{FF2B5EF4-FFF2-40B4-BE49-F238E27FC236}">
                <a16:creationId xmlns:a16="http://schemas.microsoft.com/office/drawing/2014/main" id="{7027B7A1-5482-9144-B220-122621968796}"/>
              </a:ext>
            </a:extLst>
          </p:cNvPr>
          <p:cNvPicPr>
            <a:picLocks noChangeAspect="1"/>
          </p:cNvPicPr>
          <p:nvPr/>
        </p:nvPicPr>
        <p:blipFill>
          <a:blip r:embed="rId4"/>
          <a:stretch>
            <a:fillRect/>
          </a:stretch>
        </p:blipFill>
        <p:spPr>
          <a:xfrm>
            <a:off x="455990" y="772616"/>
            <a:ext cx="8760279" cy="5488484"/>
          </a:xfrm>
          <a:prstGeom prst="rect">
            <a:avLst/>
          </a:prstGeom>
        </p:spPr>
      </p:pic>
      <p:sp>
        <p:nvSpPr>
          <p:cNvPr id="18" name="Rectangle 17">
            <a:extLst>
              <a:ext uri="{FF2B5EF4-FFF2-40B4-BE49-F238E27FC236}">
                <a16:creationId xmlns:a16="http://schemas.microsoft.com/office/drawing/2014/main" id="{3E3C5645-B36A-B640-A966-05EC0926E9EB}"/>
              </a:ext>
            </a:extLst>
          </p:cNvPr>
          <p:cNvSpPr/>
          <p:nvPr/>
        </p:nvSpPr>
        <p:spPr>
          <a:xfrm>
            <a:off x="5635584" y="885597"/>
            <a:ext cx="5929252" cy="369332"/>
          </a:xfrm>
          <a:prstGeom prst="rect">
            <a:avLst/>
          </a:prstGeom>
        </p:spPr>
        <p:txBody>
          <a:bodyPr wrap="none">
            <a:spAutoFit/>
          </a:bodyPr>
          <a:lstStyle/>
          <a:p>
            <a:r>
              <a:rPr lang="en-US" dirty="0"/>
              <a:t>https://</a:t>
            </a:r>
            <a:r>
              <a:rPr lang="en-US" dirty="0" err="1"/>
              <a:t>www.mysqltutorial.org</a:t>
            </a:r>
            <a:r>
              <a:rPr lang="en-US" dirty="0"/>
              <a:t>/</a:t>
            </a:r>
            <a:r>
              <a:rPr lang="en-US" dirty="0" err="1"/>
              <a:t>mysql</a:t>
            </a:r>
            <a:r>
              <a:rPr lang="en-US" dirty="0"/>
              <a:t>-sample-</a:t>
            </a:r>
            <a:r>
              <a:rPr lang="en-US" dirty="0" err="1"/>
              <a:t>database.aspx</a:t>
            </a:r>
            <a:r>
              <a:rPr lang="en-US" dirty="0"/>
              <a:t>/</a:t>
            </a:r>
          </a:p>
        </p:txBody>
      </p:sp>
    </p:spTree>
    <p:extLst>
      <p:ext uri="{BB962C8B-B14F-4D97-AF65-F5344CB8AC3E}">
        <p14:creationId xmlns:p14="http://schemas.microsoft.com/office/powerpoint/2010/main" val="1526464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16x9_grey.jpg">
            <a:extLst>
              <a:ext uri="{FF2B5EF4-FFF2-40B4-BE49-F238E27FC236}">
                <a16:creationId xmlns:a16="http://schemas.microsoft.com/office/drawing/2014/main" id="{74F019BA-0857-4444-95F3-EC225EF0EA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DF3518A-60D4-C045-A5CB-E10C229D4E22}"/>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3555" name="Picture 7">
            <a:extLst>
              <a:ext uri="{FF2B5EF4-FFF2-40B4-BE49-F238E27FC236}">
                <a16:creationId xmlns:a16="http://schemas.microsoft.com/office/drawing/2014/main" id="{484E64F3-7A27-FB4C-AA2B-746DCA6C86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8">
            <a:extLst>
              <a:ext uri="{FF2B5EF4-FFF2-40B4-BE49-F238E27FC236}">
                <a16:creationId xmlns:a16="http://schemas.microsoft.com/office/drawing/2014/main" id="{3B06A617-9BF7-3E4E-B1D5-79D569A545C1}"/>
              </a:ext>
            </a:extLst>
          </p:cNvPr>
          <p:cNvSpPr txBox="1">
            <a:spLocks noChangeArrowheads="1"/>
          </p:cNvSpPr>
          <p:nvPr/>
        </p:nvSpPr>
        <p:spPr bwMode="auto">
          <a:xfrm>
            <a:off x="0" y="2311401"/>
            <a:ext cx="1219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Inheritance, </a:t>
            </a:r>
            <a:r>
              <a:rPr kumimoji="0" lang="en-US" altLang="en-US" sz="2400" b="0" i="1"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IsA</a:t>
            </a:r>
            <a:r>
              <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Specialization</a:t>
            </a:r>
          </a:p>
        </p:txBody>
      </p:sp>
      <p:sp>
        <p:nvSpPr>
          <p:cNvPr id="8" name="TextBox 9">
            <a:extLst>
              <a:ext uri="{FF2B5EF4-FFF2-40B4-BE49-F238E27FC236}">
                <a16:creationId xmlns:a16="http://schemas.microsoft.com/office/drawing/2014/main" id="{4FF02522-D9EC-E74E-8EDE-704E869AE78D}"/>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a:t>
            </a:r>
            <a:r>
              <a:rPr lang="en-US" altLang="en-US" sz="1600" i="1" dirty="0">
                <a:solidFill>
                  <a:prstClr val="white"/>
                </a:solidFill>
              </a:rPr>
              <a:t>6</a:t>
            </a:r>
            <a:endPar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561670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2292350" y="1208089"/>
            <a:ext cx="7674314" cy="3924744"/>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463155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2292350" y="993775"/>
            <a:ext cx="7692898" cy="1240952"/>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3504" y="2251540"/>
            <a:ext cx="3225546" cy="33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817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793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322729" y="1"/>
            <a:ext cx="11115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Inheritance, </a:t>
            </a:r>
            <a:r>
              <a:rPr kumimoji="0" lang="en-US" altLang="en-US" sz="3200" b="0" i="0"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IsA</a:t>
            </a: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Specialization</a:t>
            </a:r>
          </a:p>
        </p:txBody>
      </p:sp>
      <p:pic>
        <p:nvPicPr>
          <p:cNvPr id="24" name="Picture 23">
            <a:extLst>
              <a:ext uri="{FF2B5EF4-FFF2-40B4-BE49-F238E27FC236}">
                <a16:creationId xmlns:a16="http://schemas.microsoft.com/office/drawing/2014/main" id="{B4CCCC0B-F430-4848-989C-AB2F94C75085}"/>
              </a:ext>
            </a:extLst>
          </p:cNvPr>
          <p:cNvPicPr>
            <a:picLocks noChangeAspect="1"/>
          </p:cNvPicPr>
          <p:nvPr/>
        </p:nvPicPr>
        <p:blipFill>
          <a:blip r:embed="rId4"/>
          <a:stretch>
            <a:fillRect/>
          </a:stretch>
        </p:blipFill>
        <p:spPr>
          <a:xfrm>
            <a:off x="0" y="1351947"/>
            <a:ext cx="5418908" cy="4495384"/>
          </a:xfrm>
          <a:prstGeom prst="rect">
            <a:avLst/>
          </a:prstGeom>
        </p:spPr>
      </p:pic>
      <p:pic>
        <p:nvPicPr>
          <p:cNvPr id="25" name="Picture 24">
            <a:extLst>
              <a:ext uri="{FF2B5EF4-FFF2-40B4-BE49-F238E27FC236}">
                <a16:creationId xmlns:a16="http://schemas.microsoft.com/office/drawing/2014/main" id="{D43E57B6-468B-2E49-A5AA-46E767031E40}"/>
              </a:ext>
            </a:extLst>
          </p:cNvPr>
          <p:cNvPicPr>
            <a:picLocks noChangeAspect="1"/>
          </p:cNvPicPr>
          <p:nvPr/>
        </p:nvPicPr>
        <p:blipFill>
          <a:blip r:embed="rId5"/>
          <a:stretch>
            <a:fillRect/>
          </a:stretch>
        </p:blipFill>
        <p:spPr>
          <a:xfrm>
            <a:off x="4159624" y="821892"/>
            <a:ext cx="7959565" cy="1533985"/>
          </a:xfrm>
          <a:prstGeom prst="rect">
            <a:avLst/>
          </a:prstGeom>
        </p:spPr>
      </p:pic>
      <p:pic>
        <p:nvPicPr>
          <p:cNvPr id="26" name="Picture 25">
            <a:extLst>
              <a:ext uri="{FF2B5EF4-FFF2-40B4-BE49-F238E27FC236}">
                <a16:creationId xmlns:a16="http://schemas.microsoft.com/office/drawing/2014/main" id="{30591497-4C59-2A46-8399-B991355653C9}"/>
              </a:ext>
            </a:extLst>
          </p:cNvPr>
          <p:cNvPicPr>
            <a:picLocks noChangeAspect="1"/>
          </p:cNvPicPr>
          <p:nvPr/>
        </p:nvPicPr>
        <p:blipFill>
          <a:blip r:embed="rId6"/>
          <a:stretch>
            <a:fillRect/>
          </a:stretch>
        </p:blipFill>
        <p:spPr>
          <a:xfrm>
            <a:off x="5287407" y="2678656"/>
            <a:ext cx="6831782" cy="3217083"/>
          </a:xfrm>
          <a:prstGeom prst="rect">
            <a:avLst/>
          </a:prstGeom>
        </p:spPr>
      </p:pic>
      <p:sp>
        <p:nvSpPr>
          <p:cNvPr id="27" name="Rectangle 26">
            <a:extLst>
              <a:ext uri="{FF2B5EF4-FFF2-40B4-BE49-F238E27FC236}">
                <a16:creationId xmlns:a16="http://schemas.microsoft.com/office/drawing/2014/main" id="{23F8F7BF-75DA-E640-AB79-C0A60ED2BDB3}"/>
              </a:ext>
            </a:extLst>
          </p:cNvPr>
          <p:cNvSpPr/>
          <p:nvPr/>
        </p:nvSpPr>
        <p:spPr>
          <a:xfrm>
            <a:off x="185271" y="5969160"/>
            <a:ext cx="7525404" cy="230832"/>
          </a:xfrm>
          <a:prstGeom prst="rect">
            <a:avLst/>
          </a:prstGeom>
        </p:spPr>
        <p:txBody>
          <a:bodyPr wrap="square">
            <a:spAutoFit/>
          </a:bodyPr>
          <a:lstStyle/>
          <a:p>
            <a:pPr fontAlgn="base">
              <a:spcBef>
                <a:spcPct val="0"/>
              </a:spcBef>
              <a:spcAft>
                <a:spcPct val="0"/>
              </a:spcAft>
            </a:pPr>
            <a:r>
              <a:rPr lang="en-US" sz="900" dirty="0">
                <a:solidFill>
                  <a:srgbClr val="444444"/>
                </a:solidFill>
                <a:latin typeface="Arial" charset="0"/>
              </a:rPr>
              <a:t>http://</a:t>
            </a:r>
            <a:r>
              <a:rPr lang="en-US" sz="900" dirty="0" err="1">
                <a:solidFill>
                  <a:srgbClr val="444444"/>
                </a:solidFill>
                <a:latin typeface="Arial" charset="0"/>
              </a:rPr>
              <a:t>www.vertabelo.com</a:t>
            </a:r>
            <a:r>
              <a:rPr lang="en-US" sz="900" dirty="0">
                <a:solidFill>
                  <a:srgbClr val="444444"/>
                </a:solidFill>
                <a:latin typeface="Arial" charset="0"/>
              </a:rPr>
              <a:t>/blog/technical-articles/inheritance-in-a-relational-database</a:t>
            </a:r>
          </a:p>
        </p:txBody>
      </p:sp>
      <p:sp>
        <p:nvSpPr>
          <p:cNvPr id="28" name="TextBox 27">
            <a:extLst>
              <a:ext uri="{FF2B5EF4-FFF2-40B4-BE49-F238E27FC236}">
                <a16:creationId xmlns:a16="http://schemas.microsoft.com/office/drawing/2014/main" id="{2E59E5E8-FEC9-C54E-96ED-E720961F2E08}"/>
              </a:ext>
            </a:extLst>
          </p:cNvPr>
          <p:cNvSpPr txBox="1"/>
          <p:nvPr/>
        </p:nvSpPr>
        <p:spPr>
          <a:xfrm>
            <a:off x="304799" y="4439875"/>
            <a:ext cx="1505081" cy="1505081"/>
          </a:xfrm>
          <a:prstGeom prst="rect">
            <a:avLst/>
          </a:prstGeom>
          <a:noFill/>
        </p:spPr>
        <p:txBody>
          <a:bodyPr wrap="none" rtlCol="0">
            <a:noAutofit/>
          </a:bodyPr>
          <a:lstStyle/>
          <a:p>
            <a:pPr marL="228600" indent="-228600" fontAlgn="base">
              <a:lnSpc>
                <a:spcPct val="90000"/>
              </a:lnSpc>
              <a:spcBef>
                <a:spcPts val="600"/>
              </a:spcBef>
              <a:buClr>
                <a:srgbClr val="0085C3"/>
              </a:buClr>
              <a:buFontTx/>
              <a:buAutoNum type="arabicPeriod"/>
            </a:pPr>
            <a:r>
              <a:rPr lang="en-US" sz="1200" dirty="0">
                <a:solidFill>
                  <a:srgbClr val="444444"/>
                </a:solidFill>
                <a:latin typeface="Museo Sans For Dell"/>
              </a:rPr>
              <a:t>Are all employees faculty?</a:t>
            </a:r>
          </a:p>
          <a:p>
            <a:pPr marL="228600" indent="-228600" fontAlgn="base">
              <a:lnSpc>
                <a:spcPct val="90000"/>
              </a:lnSpc>
              <a:spcBef>
                <a:spcPts val="600"/>
              </a:spcBef>
              <a:buClr>
                <a:srgbClr val="0085C3"/>
              </a:buClr>
              <a:buFontTx/>
              <a:buAutoNum type="arabicPeriod"/>
            </a:pPr>
            <a:r>
              <a:rPr lang="en-US" sz="1200" dirty="0">
                <a:solidFill>
                  <a:srgbClr val="444444"/>
                </a:solidFill>
                <a:latin typeface="Museo Sans For Dell"/>
              </a:rPr>
              <a:t>Can students also be employees?</a:t>
            </a:r>
          </a:p>
        </p:txBody>
      </p:sp>
    </p:spTree>
    <p:extLst>
      <p:ext uri="{BB962C8B-B14F-4D97-AF65-F5344CB8AC3E}">
        <p14:creationId xmlns:p14="http://schemas.microsoft.com/office/powerpoint/2010/main" val="3524937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793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322729" y="1"/>
            <a:ext cx="11115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Simpler Example</a:t>
            </a:r>
          </a:p>
        </p:txBody>
      </p:sp>
      <p:pic>
        <p:nvPicPr>
          <p:cNvPr id="13" name="Picture 12">
            <a:extLst>
              <a:ext uri="{FF2B5EF4-FFF2-40B4-BE49-F238E27FC236}">
                <a16:creationId xmlns:a16="http://schemas.microsoft.com/office/drawing/2014/main" id="{8A9F8F87-7975-1141-BDEB-A720C6597D2C}"/>
              </a:ext>
            </a:extLst>
          </p:cNvPr>
          <p:cNvPicPr>
            <a:picLocks noChangeAspect="1"/>
          </p:cNvPicPr>
          <p:nvPr/>
        </p:nvPicPr>
        <p:blipFill>
          <a:blip r:embed="rId4"/>
          <a:stretch>
            <a:fillRect/>
          </a:stretch>
        </p:blipFill>
        <p:spPr>
          <a:xfrm>
            <a:off x="1214843" y="783214"/>
            <a:ext cx="8168341" cy="5291572"/>
          </a:xfrm>
          <a:prstGeom prst="rect">
            <a:avLst/>
          </a:prstGeom>
        </p:spPr>
      </p:pic>
    </p:spTree>
    <p:extLst>
      <p:ext uri="{BB962C8B-B14F-4D97-AF65-F5344CB8AC3E}">
        <p14:creationId xmlns:p14="http://schemas.microsoft.com/office/powerpoint/2010/main" val="1108739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 will start in a</a:t>
            </a:r>
            <a:b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 couple of minutes.</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Tree>
    <p:extLst>
      <p:ext uri="{BB962C8B-B14F-4D97-AF65-F5344CB8AC3E}">
        <p14:creationId xmlns:p14="http://schemas.microsoft.com/office/powerpoint/2010/main" val="4176916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C6EE4-151C-3243-B8B6-65CC9C44BD0E}"/>
              </a:ext>
            </a:extLst>
          </p:cNvPr>
          <p:cNvPicPr>
            <a:picLocks noChangeAspect="1"/>
          </p:cNvPicPr>
          <p:nvPr/>
        </p:nvPicPr>
        <p:blipFill>
          <a:blip r:embed="rId3"/>
          <a:stretch>
            <a:fillRect/>
          </a:stretch>
        </p:blipFill>
        <p:spPr>
          <a:xfrm>
            <a:off x="2922903" y="824396"/>
            <a:ext cx="6460281" cy="5436704"/>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793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322729" y="1"/>
            <a:ext cx="11115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One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674475" y="3971365"/>
            <a:ext cx="769378" cy="369332"/>
          </a:xfrm>
          <a:prstGeom prst="rect">
            <a:avLst/>
          </a:prstGeom>
          <a:noFill/>
        </p:spPr>
        <p:txBody>
          <a:bodyPr wrap="none" rtlCol="0">
            <a:spAutoFit/>
          </a:bodyPr>
          <a:lstStyle/>
          <a:p>
            <a:r>
              <a:rPr lang="en-US" dirty="0"/>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443853" y="3971365"/>
            <a:ext cx="2223686"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9965025" y="3786699"/>
            <a:ext cx="736099" cy="369332"/>
          </a:xfrm>
          <a:prstGeom prst="rect">
            <a:avLst/>
          </a:prstGeom>
          <a:noFill/>
        </p:spPr>
        <p:txBody>
          <a:bodyPr wrap="none" rtlCol="0">
            <a:spAutoFit/>
          </a:bodyPr>
          <a:lstStyle/>
          <a:p>
            <a:r>
              <a:rPr lang="en-US" dirty="0"/>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flipV="1">
            <a:off x="8299174" y="3542748"/>
            <a:ext cx="1665851" cy="42861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F5BEE61-8585-0640-9946-31CDE04F8754}"/>
              </a:ext>
            </a:extLst>
          </p:cNvPr>
          <p:cNvCxnSpPr>
            <a:cxnSpLocks/>
            <a:stCxn id="15" idx="1"/>
          </p:cNvCxnSpPr>
          <p:nvPr/>
        </p:nvCxnSpPr>
        <p:spPr>
          <a:xfrm flipH="1">
            <a:off x="8209723" y="3971365"/>
            <a:ext cx="1755302" cy="10165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27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793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322729" y="1"/>
            <a:ext cx="11115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Table Implementation</a:t>
            </a:r>
          </a:p>
        </p:txBody>
      </p:sp>
      <p:pic>
        <p:nvPicPr>
          <p:cNvPr id="8" name="Picture 7">
            <a:extLst>
              <a:ext uri="{FF2B5EF4-FFF2-40B4-BE49-F238E27FC236}">
                <a16:creationId xmlns:a16="http://schemas.microsoft.com/office/drawing/2014/main" id="{F5B1E887-7402-424E-87D9-6B2359F0717F}"/>
              </a:ext>
            </a:extLst>
          </p:cNvPr>
          <p:cNvPicPr>
            <a:picLocks noChangeAspect="1"/>
          </p:cNvPicPr>
          <p:nvPr/>
        </p:nvPicPr>
        <p:blipFill>
          <a:blip r:embed="rId4"/>
          <a:stretch>
            <a:fillRect/>
          </a:stretch>
        </p:blipFill>
        <p:spPr>
          <a:xfrm>
            <a:off x="2887705" y="851133"/>
            <a:ext cx="6130789" cy="5409967"/>
          </a:xfrm>
          <a:prstGeom prst="rect">
            <a:avLst/>
          </a:prstGeom>
        </p:spPr>
      </p:pic>
      <p:sp>
        <p:nvSpPr>
          <p:cNvPr id="2" name="TextBox 1">
            <a:extLst>
              <a:ext uri="{FF2B5EF4-FFF2-40B4-BE49-F238E27FC236}">
                <a16:creationId xmlns:a16="http://schemas.microsoft.com/office/drawing/2014/main" id="{EDF798CC-889B-104E-8A18-D3CBA3E1E2CB}"/>
              </a:ext>
            </a:extLst>
          </p:cNvPr>
          <p:cNvSpPr txBox="1"/>
          <p:nvPr/>
        </p:nvSpPr>
        <p:spPr>
          <a:xfrm>
            <a:off x="674475" y="3971365"/>
            <a:ext cx="769378" cy="369332"/>
          </a:xfrm>
          <a:prstGeom prst="rect">
            <a:avLst/>
          </a:prstGeom>
          <a:noFill/>
        </p:spPr>
        <p:txBody>
          <a:bodyPr wrap="none" rtlCol="0">
            <a:spAutoFit/>
          </a:bodyPr>
          <a:lstStyle/>
          <a:p>
            <a:r>
              <a:rPr lang="en-US" dirty="0"/>
              <a:t>Tables</a:t>
            </a:r>
          </a:p>
        </p:txBody>
      </p:sp>
      <p:cxnSp>
        <p:nvCxnSpPr>
          <p:cNvPr id="4" name="Straight Arrow Connector 3">
            <a:extLst>
              <a:ext uri="{FF2B5EF4-FFF2-40B4-BE49-F238E27FC236}">
                <a16:creationId xmlns:a16="http://schemas.microsoft.com/office/drawing/2014/main" id="{02DFAB39-50D6-0945-8A4F-8BBE7F15BA6E}"/>
              </a:ext>
            </a:extLst>
          </p:cNvPr>
          <p:cNvCxnSpPr>
            <a:stCxn id="2" idx="3"/>
          </p:cNvCxnSpPr>
          <p:nvPr/>
        </p:nvCxnSpPr>
        <p:spPr>
          <a:xfrm flipV="1">
            <a:off x="1443853" y="3429000"/>
            <a:ext cx="2294429" cy="72703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DFA4E5-C495-E044-8C7A-2BE2A0AB3CA5}"/>
              </a:ext>
            </a:extLst>
          </p:cNvPr>
          <p:cNvCxnSpPr>
            <a:cxnSpLocks/>
            <a:stCxn id="2" idx="3"/>
          </p:cNvCxnSpPr>
          <p:nvPr/>
        </p:nvCxnSpPr>
        <p:spPr>
          <a:xfrm>
            <a:off x="1443853" y="4156031"/>
            <a:ext cx="2294429" cy="72703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9965025" y="3786699"/>
            <a:ext cx="648383" cy="369332"/>
          </a:xfrm>
          <a:prstGeom prst="rect">
            <a:avLst/>
          </a:prstGeom>
          <a:noFill/>
        </p:spPr>
        <p:txBody>
          <a:bodyPr wrap="none" rtlCol="0">
            <a:spAutoFit/>
          </a:bodyPr>
          <a:lstStyle/>
          <a:p>
            <a:r>
              <a:rPr lang="en-US" dirty="0"/>
              <a:t>View</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a:off x="8219661" y="3971365"/>
            <a:ext cx="1745364" cy="1973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80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FBA1D-20A4-9342-AE37-EB543E4992B3}"/>
              </a:ext>
            </a:extLst>
          </p:cNvPr>
          <p:cNvPicPr>
            <a:picLocks noChangeAspect="1"/>
          </p:cNvPicPr>
          <p:nvPr/>
        </p:nvPicPr>
        <p:blipFill>
          <a:blip r:embed="rId3"/>
          <a:stretch>
            <a:fillRect/>
          </a:stretch>
        </p:blipFill>
        <p:spPr>
          <a:xfrm>
            <a:off x="3553817" y="712174"/>
            <a:ext cx="5829367" cy="5511402"/>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793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322729" y="1"/>
            <a:ext cx="11115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674475" y="3971365"/>
            <a:ext cx="769378" cy="369332"/>
          </a:xfrm>
          <a:prstGeom prst="rect">
            <a:avLst/>
          </a:prstGeom>
          <a:noFill/>
        </p:spPr>
        <p:txBody>
          <a:bodyPr wrap="none" rtlCol="0">
            <a:spAutoFit/>
          </a:bodyPr>
          <a:lstStyle/>
          <a:p>
            <a:r>
              <a:rPr lang="en-US" dirty="0"/>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443853" y="3065484"/>
            <a:ext cx="2939304" cy="109054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10685934" y="4812321"/>
            <a:ext cx="736099" cy="369332"/>
          </a:xfrm>
          <a:prstGeom prst="rect">
            <a:avLst/>
          </a:prstGeom>
          <a:noFill/>
        </p:spPr>
        <p:txBody>
          <a:bodyPr wrap="none" rtlCol="0">
            <a:spAutoFit/>
          </a:bodyPr>
          <a:lstStyle/>
          <a:p>
            <a:r>
              <a:rPr lang="en-US" dirty="0"/>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p:cNvCxnSpPr>
          <p:nvPr/>
        </p:nvCxnSpPr>
        <p:spPr>
          <a:xfrm flipH="1">
            <a:off x="8940570" y="4998500"/>
            <a:ext cx="1745364" cy="1973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825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793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322729" y="1"/>
            <a:ext cx="11115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2314714" y="156633"/>
            <a:ext cx="8181008" cy="6084691"/>
          </a:xfrm>
          <a:prstGeom prst="rect">
            <a:avLst/>
          </a:prstGeom>
        </p:spPr>
      </p:pic>
    </p:spTree>
    <p:extLst>
      <p:ext uri="{BB962C8B-B14F-4D97-AF65-F5344CB8AC3E}">
        <p14:creationId xmlns:p14="http://schemas.microsoft.com/office/powerpoint/2010/main" val="521028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926715" y="1058864"/>
            <a:ext cx="256286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fontAlgn="base" hangingPunct="0">
              <a:lnSpc>
                <a:spcPct val="104000"/>
              </a:lnSpc>
              <a:spcBef>
                <a:spcPct val="0"/>
              </a:spcBef>
              <a:spcAft>
                <a:spcPct val="0"/>
              </a:spcAft>
              <a:buClr>
                <a:srgbClr val="000000"/>
              </a:buClr>
              <a:buSzPct val="45000"/>
            </a:pPr>
            <a:r>
              <a:rPr lang="en-US" altLang="en-US" sz="1700" b="1" dirty="0">
                <a:solidFill>
                  <a:srgbClr val="000000"/>
                </a:solidFill>
                <a:latin typeface="Arial" panose="020B0604020202020204" pitchFamily="34" charset="0"/>
              </a:rPr>
              <a:t>ER Diagram Notation</a:t>
            </a:r>
          </a:p>
        </p:txBody>
      </p:sp>
      <p:sp>
        <p:nvSpPr>
          <p:cNvPr id="86020" name="Text Box 83"/>
          <p:cNvSpPr txBox="1">
            <a:spLocks noChangeArrowheads="1"/>
          </p:cNvSpPr>
          <p:nvPr/>
        </p:nvSpPr>
        <p:spPr bwMode="auto">
          <a:xfrm>
            <a:off x="6702428" y="1087439"/>
            <a:ext cx="223043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fontAlgn="base" hangingPunct="0">
              <a:lnSpc>
                <a:spcPct val="104000"/>
              </a:lnSpc>
              <a:spcBef>
                <a:spcPct val="0"/>
              </a:spcBef>
              <a:spcAft>
                <a:spcPct val="0"/>
              </a:spcAft>
              <a:buClr>
                <a:srgbClr val="000000"/>
              </a:buClr>
              <a:buSzPct val="45000"/>
            </a:pPr>
            <a:r>
              <a:rPr lang="en-US" altLang="en-US" sz="1700" b="1" dirty="0">
                <a:solidFill>
                  <a:srgbClr val="000000"/>
                </a:solidFill>
                <a:latin typeface="Arial" panose="020B0604020202020204" pitchFamily="34" charset="0"/>
              </a:rPr>
              <a:t>Equivalent in UML</a:t>
            </a:r>
          </a:p>
        </p:txBody>
      </p:sp>
      <p:sp>
        <p:nvSpPr>
          <p:cNvPr id="86021" name="Text Box 84"/>
          <p:cNvSpPr txBox="1">
            <a:spLocks noChangeArrowheads="1"/>
          </p:cNvSpPr>
          <p:nvPr/>
        </p:nvSpPr>
        <p:spPr bwMode="auto">
          <a:xfrm>
            <a:off x="2926716" y="5500116"/>
            <a:ext cx="6524543"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1800" b="1" dirty="0">
                <a:solidFill>
                  <a:srgbClr val="002060"/>
                </a:solidFill>
              </a:rPr>
              <a:t>*</a:t>
            </a:r>
            <a:r>
              <a:rPr lang="en-US" altLang="en-US" sz="1800" dirty="0">
                <a:solidFill>
                  <a:srgbClr val="CC3300"/>
                </a:solidFill>
              </a:rPr>
              <a:t> </a:t>
            </a:r>
            <a:r>
              <a:rPr lang="en-US" altLang="en-US" sz="1700" dirty="0">
                <a:solidFill>
                  <a:srgbClr val="000000"/>
                </a:solidFill>
              </a:rPr>
              <a:t>Generalization can use merged or separate arrows independent</a:t>
            </a:r>
          </a:p>
          <a:p>
            <a:pPr eaLnBrk="0" fontAlgn="base" hangingPunct="0">
              <a:spcBef>
                <a:spcPct val="0"/>
              </a:spcBef>
              <a:spcAft>
                <a:spcPct val="0"/>
              </a:spcAft>
            </a:pPr>
            <a:r>
              <a:rPr lang="en-US" altLang="en-US" sz="1700" dirty="0">
                <a:solidFill>
                  <a:srgbClr val="000000"/>
                </a:solidFill>
              </a:rPr>
              <a:t>   of disjoint/overlapping</a:t>
            </a:r>
            <a:endParaRPr lang="en-US" altLang="en-US" sz="1700" dirty="0">
              <a:solidFill>
                <a:srgbClr val="CC3300"/>
              </a:solidFill>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2575288" y="1561684"/>
            <a:ext cx="6875971" cy="344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80050" y="3448878"/>
            <a:ext cx="2578719" cy="923330"/>
          </a:xfrm>
          <a:prstGeom prst="rect">
            <a:avLst/>
          </a:prstGeom>
          <a:noFill/>
        </p:spPr>
        <p:txBody>
          <a:bodyPr wrap="none" rtlCol="0">
            <a:spAutoFit/>
          </a:bodyPr>
          <a:lstStyle/>
          <a:p>
            <a:pPr algn="ctr"/>
            <a:r>
              <a:rPr lang="en-US" dirty="0"/>
              <a:t>I use this approach</a:t>
            </a:r>
            <a:br>
              <a:rPr lang="en-US" dirty="0"/>
            </a:br>
            <a:r>
              <a:rPr lang="en-US" dirty="0"/>
              <a:t>in Crow’s Foot Notation</a:t>
            </a:r>
            <a:br>
              <a:rPr lang="en-US" dirty="0"/>
            </a:br>
            <a:r>
              <a:rPr lang="en-US" dirty="0"/>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2575288" y="2903176"/>
            <a:ext cx="1141947" cy="764363"/>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2617029" y="4156891"/>
            <a:ext cx="613188" cy="464805"/>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164128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16x9_grey.jpg">
            <a:extLst>
              <a:ext uri="{FF2B5EF4-FFF2-40B4-BE49-F238E27FC236}">
                <a16:creationId xmlns:a16="http://schemas.microsoft.com/office/drawing/2014/main" id="{74F019BA-0857-4444-95F3-EC225EF0EA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DF3518A-60D4-C045-A5CB-E10C229D4E22}"/>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3555" name="Picture 7">
            <a:extLst>
              <a:ext uri="{FF2B5EF4-FFF2-40B4-BE49-F238E27FC236}">
                <a16:creationId xmlns:a16="http://schemas.microsoft.com/office/drawing/2014/main" id="{484E64F3-7A27-FB4C-AA2B-746DCA6C86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8">
            <a:extLst>
              <a:ext uri="{FF2B5EF4-FFF2-40B4-BE49-F238E27FC236}">
                <a16:creationId xmlns:a16="http://schemas.microsoft.com/office/drawing/2014/main" id="{3B06A617-9BF7-3E4E-B1D5-79D569A545C1}"/>
              </a:ext>
            </a:extLst>
          </p:cNvPr>
          <p:cNvSpPr txBox="1">
            <a:spLocks noChangeArrowheads="1"/>
          </p:cNvSpPr>
          <p:nvPr/>
        </p:nvSpPr>
        <p:spPr bwMode="auto">
          <a:xfrm>
            <a:off x="0" y="2311401"/>
            <a:ext cx="1219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Redundant Attributes</a:t>
            </a:r>
          </a:p>
        </p:txBody>
      </p:sp>
      <p:sp>
        <p:nvSpPr>
          <p:cNvPr id="8" name="TextBox 9">
            <a:extLst>
              <a:ext uri="{FF2B5EF4-FFF2-40B4-BE49-F238E27FC236}">
                <a16:creationId xmlns:a16="http://schemas.microsoft.com/office/drawing/2014/main" id="{4FF02522-D9EC-E74E-8EDE-704E869AE78D}"/>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Tree>
    <p:extLst>
      <p:ext uri="{BB962C8B-B14F-4D97-AF65-F5344CB8AC3E}">
        <p14:creationId xmlns:p14="http://schemas.microsoft.com/office/powerpoint/2010/main" val="1474733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Redundant Attributes</a:t>
            </a:r>
          </a:p>
        </p:txBody>
      </p:sp>
      <p:sp>
        <p:nvSpPr>
          <p:cNvPr id="47109" name="Rectangle 3"/>
          <p:cNvSpPr>
            <a:spLocks noGrp="1" noChangeArrowheads="1"/>
          </p:cNvSpPr>
          <p:nvPr>
            <p:ph type="body" idx="1"/>
          </p:nvPr>
        </p:nvSpPr>
        <p:spPr>
          <a:xfrm>
            <a:off x="2292351" y="1075146"/>
            <a:ext cx="7594415" cy="3313975"/>
          </a:xfrm>
        </p:spPr>
        <p:txBody>
          <a:bodyPr/>
          <a:lstStyle/>
          <a:p>
            <a:r>
              <a:rPr lang="en-US" altLang="en-US" dirty="0"/>
              <a:t>Suppose we have entity sets:</a:t>
            </a:r>
          </a:p>
          <a:p>
            <a:pPr lvl="1"/>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with attributes: </a:t>
            </a:r>
            <a:r>
              <a:rPr lang="en-US" altLang="en-US" i="1" dirty="0">
                <a:ea typeface="ＭＳ Ｐゴシック" panose="020B0600070205080204" pitchFamily="34" charset="-128"/>
              </a:rPr>
              <a:t>ID</a:t>
            </a:r>
            <a:r>
              <a:rPr lang="en-US" altLang="en-US" dirty="0">
                <a:ea typeface="ＭＳ Ｐゴシック" panose="020B0600070205080204" pitchFamily="34" charset="-128"/>
              </a:rPr>
              <a:t>, </a:t>
            </a:r>
            <a:r>
              <a:rPr lang="en-US" altLang="en-US" i="1" dirty="0">
                <a:ea typeface="ＭＳ Ｐゴシック" panose="020B0600070205080204" pitchFamily="34" charset="-128"/>
              </a:rPr>
              <a:t>name</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salary</a:t>
            </a:r>
          </a:p>
          <a:p>
            <a:pPr lvl="1"/>
            <a:r>
              <a:rPr lang="en-US" altLang="en-US" i="1" dirty="0">
                <a:ea typeface="ＭＳ Ｐゴシック" panose="020B0600070205080204" pitchFamily="34" charset="-128"/>
              </a:rPr>
              <a:t>department, </a:t>
            </a:r>
            <a:r>
              <a:rPr lang="en-US" altLang="en-US" dirty="0">
                <a:ea typeface="ＭＳ Ｐゴシック" panose="020B0600070205080204" pitchFamily="34" charset="-128"/>
              </a:rPr>
              <a:t>with attributes: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building, budget</a:t>
            </a:r>
          </a:p>
          <a:p>
            <a:r>
              <a:rPr lang="en-US" altLang="en-US" dirty="0"/>
              <a:t>We model the fact that each instructor has an associated department</a:t>
            </a:r>
            <a:r>
              <a:rPr lang="en-US" altLang="en-US" i="1" dirty="0"/>
              <a:t> </a:t>
            </a:r>
            <a:r>
              <a:rPr lang="en-US" altLang="en-US" dirty="0"/>
              <a:t>using a relationship set </a:t>
            </a:r>
            <a:r>
              <a:rPr lang="en-US" altLang="en-US" i="1" dirty="0" err="1"/>
              <a:t>inst_dept</a:t>
            </a:r>
            <a:endParaRPr lang="en-US" altLang="en-US" i="1" dirty="0"/>
          </a:p>
          <a:p>
            <a:r>
              <a:rPr lang="en-US" altLang="en-US" dirty="0"/>
              <a:t>The attribute </a:t>
            </a:r>
            <a:r>
              <a:rPr lang="en-US" altLang="en-US" i="1" dirty="0" err="1"/>
              <a:t>dept_name</a:t>
            </a:r>
            <a:r>
              <a:rPr lang="en-US" altLang="en-US" i="1" dirty="0"/>
              <a:t> </a:t>
            </a:r>
            <a:r>
              <a:rPr lang="en-US" altLang="en-US" dirty="0"/>
              <a:t>in </a:t>
            </a:r>
            <a:r>
              <a:rPr lang="en-US" altLang="en-US" i="1" dirty="0"/>
              <a:t>instructor</a:t>
            </a:r>
            <a:r>
              <a:rPr lang="en-US" altLang="en-US" dirty="0"/>
              <a:t> replicates information present in the relationship and is therefore  redundant</a:t>
            </a:r>
          </a:p>
          <a:p>
            <a:pPr lvl="1"/>
            <a:r>
              <a:rPr lang="en-US" altLang="en-US" dirty="0">
                <a:ea typeface="ＭＳ Ｐゴシック" panose="020B0600070205080204" pitchFamily="34" charset="-128"/>
              </a:rPr>
              <a:t>and needs to be removed.</a:t>
            </a:r>
          </a:p>
          <a:p>
            <a:r>
              <a:rPr lang="en-US" altLang="en-US" dirty="0"/>
              <a:t>BUT: when converting back to tables, in some cases the attribute gets reintroduced, as we will see later.</a:t>
            </a:r>
          </a:p>
        </p:txBody>
      </p:sp>
      <p:pic>
        <p:nvPicPr>
          <p:cNvPr id="3" name="Picture 2"/>
          <p:cNvPicPr>
            <a:picLocks noChangeAspect="1"/>
          </p:cNvPicPr>
          <p:nvPr/>
        </p:nvPicPr>
        <p:blipFill>
          <a:blip r:embed="rId3"/>
          <a:stretch>
            <a:fillRect/>
          </a:stretch>
        </p:blipFill>
        <p:spPr>
          <a:xfrm>
            <a:off x="4226814" y="4446460"/>
            <a:ext cx="4014980" cy="1186244"/>
          </a:xfrm>
          <a:prstGeom prst="rect">
            <a:avLst/>
          </a:prstGeom>
        </p:spPr>
      </p:pic>
    </p:spTree>
    <p:extLst>
      <p:ext uri="{BB962C8B-B14F-4D97-AF65-F5344CB8AC3E}">
        <p14:creationId xmlns:p14="http://schemas.microsoft.com/office/powerpoint/2010/main" val="1898989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Alternatives</a:t>
            </a:r>
          </a:p>
        </p:txBody>
      </p:sp>
      <p:sp>
        <p:nvSpPr>
          <p:cNvPr id="9219" name="Rectangle 3"/>
          <p:cNvSpPr>
            <a:spLocks noGrp="1" noChangeArrowheads="1"/>
          </p:cNvSpPr>
          <p:nvPr>
            <p:ph type="body" idx="4294967295"/>
          </p:nvPr>
        </p:nvSpPr>
        <p:spPr>
          <a:xfrm>
            <a:off x="2292350" y="1123950"/>
            <a:ext cx="7612170" cy="4447794"/>
          </a:xfrm>
        </p:spPr>
        <p:txBody>
          <a:bodyPr/>
          <a:lstStyle/>
          <a:p>
            <a:pPr>
              <a:buFont typeface="Wingdings" panose="05000000000000000000" pitchFamily="2" charset="2"/>
              <a:buChar char="§"/>
            </a:pPr>
            <a:r>
              <a:rPr lang="en-US" altLang="en-US" dirty="0"/>
              <a:t>In designing a database schema, we must ensure that we avoid two major pitfalls:</a:t>
            </a:r>
          </a:p>
          <a:p>
            <a:pPr lvl="1">
              <a:buSzPct val="110000"/>
              <a:buFont typeface="Arial" panose="020B0604020202020204" pitchFamily="34" charset="0"/>
              <a:buChar char="•"/>
            </a:pPr>
            <a:r>
              <a:rPr lang="en-US" altLang="en-US" dirty="0">
                <a:ea typeface="ＭＳ Ｐゴシック" panose="020B0600070205080204" pitchFamily="34" charset="-128"/>
              </a:rPr>
              <a:t>Redundancy:  a bad design  may result in repeat information.  </a:t>
            </a:r>
          </a:p>
          <a:p>
            <a:pPr lvl="2">
              <a:buFont typeface="Wingdings" panose="05000000000000000000" pitchFamily="2" charset="2"/>
              <a:buChar char="§"/>
            </a:pPr>
            <a:r>
              <a:rPr lang="en-US" altLang="en-US" b="1" dirty="0">
                <a:solidFill>
                  <a:schemeClr val="tx2"/>
                </a:solidFill>
                <a:ea typeface="ＭＳ Ｐゴシック" panose="020B0600070205080204" pitchFamily="34" charset="-128"/>
              </a:rPr>
              <a:t>Redundant representation of information may lead to data inconsistency among the various copies of information </a:t>
            </a:r>
          </a:p>
          <a:p>
            <a:pPr lvl="1">
              <a:buSzPct val="110000"/>
              <a:buFont typeface="Arial" panose="020B0604020202020204" pitchFamily="34" charset="0"/>
              <a:buChar char="•"/>
            </a:pPr>
            <a:r>
              <a:rPr lang="en-US" altLang="en-US" dirty="0">
                <a:ea typeface="ＭＳ Ｐゴシック" panose="020B0600070205080204" pitchFamily="34" charset="-128"/>
              </a:rPr>
              <a:t>Incompleteness: a bad design may make certain aspects of the enterprise difficult or impossible to model.</a:t>
            </a:r>
          </a:p>
          <a:p>
            <a:pPr>
              <a:buFont typeface="Wingdings" panose="05000000000000000000" pitchFamily="2" charset="2"/>
              <a:buChar char="§"/>
            </a:pPr>
            <a:r>
              <a:rPr lang="en-US" altLang="en-US" dirty="0"/>
              <a:t>Avoiding bad designs is not enough. There may be a  large number  of  good designs from which we must choose.</a:t>
            </a:r>
          </a:p>
        </p:txBody>
      </p:sp>
      <p:sp>
        <p:nvSpPr>
          <p:cNvPr id="2" name="TextBox 1">
            <a:extLst>
              <a:ext uri="{FF2B5EF4-FFF2-40B4-BE49-F238E27FC236}">
                <a16:creationId xmlns:a16="http://schemas.microsoft.com/office/drawing/2014/main" id="{E6F06E8F-909C-A543-A47B-BAE9A670D3DE}"/>
              </a:ext>
            </a:extLst>
          </p:cNvPr>
          <p:cNvSpPr txBox="1"/>
          <p:nvPr/>
        </p:nvSpPr>
        <p:spPr>
          <a:xfrm>
            <a:off x="522638" y="1995054"/>
            <a:ext cx="1274708" cy="646331"/>
          </a:xfrm>
          <a:prstGeom prst="rect">
            <a:avLst/>
          </a:prstGeom>
          <a:noFill/>
        </p:spPr>
        <p:txBody>
          <a:bodyPr wrap="none" rtlCol="0">
            <a:spAutoFit/>
          </a:bodyPr>
          <a:lstStyle/>
          <a:p>
            <a:pPr algn="ctr"/>
            <a:r>
              <a:rPr lang="en-US" b="1" dirty="0">
                <a:solidFill>
                  <a:schemeClr val="tx2"/>
                </a:solidFill>
              </a:rPr>
              <a:t>Emphasis</a:t>
            </a:r>
            <a:br>
              <a:rPr lang="en-US" b="1" dirty="0">
                <a:solidFill>
                  <a:schemeClr val="tx2"/>
                </a:solidFill>
              </a:rPr>
            </a:br>
            <a:r>
              <a:rPr lang="en-US" b="1" dirty="0">
                <a:solidFill>
                  <a:schemeClr val="tx2"/>
                </a:solidFill>
              </a:rPr>
              <a:t>Added</a:t>
            </a:r>
          </a:p>
        </p:txBody>
      </p:sp>
    </p:spTree>
    <p:extLst>
      <p:ext uri="{BB962C8B-B14F-4D97-AF65-F5344CB8AC3E}">
        <p14:creationId xmlns:p14="http://schemas.microsoft.com/office/powerpoint/2010/main" val="863666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304799" y="1"/>
            <a:ext cx="11115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Redundant Information Example</a:t>
            </a:r>
          </a:p>
        </p:txBody>
      </p:sp>
      <p:sp>
        <p:nvSpPr>
          <p:cNvPr id="16" name="Content Placeholder 2">
            <a:extLst>
              <a:ext uri="{FF2B5EF4-FFF2-40B4-BE49-F238E27FC236}">
                <a16:creationId xmlns:a16="http://schemas.microsoft.com/office/drawing/2014/main" id="{B589F115-16E2-1A4F-8C79-74CCF9B830A0}"/>
              </a:ext>
            </a:extLst>
          </p:cNvPr>
          <p:cNvSpPr txBox="1">
            <a:spLocks/>
          </p:cNvSpPr>
          <p:nvPr/>
        </p:nvSpPr>
        <p:spPr>
          <a:xfrm>
            <a:off x="120417" y="714856"/>
            <a:ext cx="11104418" cy="5508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Consider the Grades table/relation:</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Uni identifies student.</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err="1">
                <a:ln>
                  <a:noFill/>
                </a:ln>
                <a:solidFill>
                  <a:prstClr val="black"/>
                </a:solidFill>
                <a:effectLst/>
                <a:uLnTx/>
                <a:uFillTx/>
                <a:latin typeface="Calibri" panose="020F0502020204030204"/>
                <a:ea typeface="+mn-ea"/>
                <a:cs typeface="+mn-cs"/>
              </a:rPr>
              <a:t>lastname</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200" b="0" i="0" u="none" strike="noStrike" kern="1200" cap="none" spc="0" normalizeH="0" baseline="0" noProof="0" dirty="0" err="1">
                <a:ln>
                  <a:noFill/>
                </a:ln>
                <a:solidFill>
                  <a:prstClr val="black"/>
                </a:solidFill>
                <a:effectLst/>
                <a:uLnTx/>
                <a:uFillTx/>
                <a:latin typeface="Calibri" panose="020F0502020204030204"/>
                <a:ea typeface="+mn-ea"/>
                <a:cs typeface="+mn-cs"/>
              </a:rPr>
              <a:t>firstname</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email have obvious meaning.</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err="1">
                <a:ln>
                  <a:noFill/>
                </a:ln>
                <a:solidFill>
                  <a:prstClr val="black"/>
                </a:solidFill>
                <a:effectLst/>
                <a:uLnTx/>
                <a:uFillTx/>
                <a:latin typeface="Calibri" panose="020F0502020204030204"/>
                <a:ea typeface="+mn-ea"/>
                <a:cs typeface="+mn-cs"/>
              </a:rPr>
              <a:t>call_no</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200" b="0" i="0" u="none" strike="noStrike" kern="1200" cap="none" spc="0" normalizeH="0" baseline="0" noProof="0" dirty="0" err="1">
                <a:ln>
                  <a:noFill/>
                </a:ln>
                <a:solidFill>
                  <a:prstClr val="black"/>
                </a:solidFill>
                <a:effectLst/>
                <a:uLnTx/>
                <a:uFillTx/>
                <a:latin typeface="Calibri" panose="020F0502020204030204"/>
                <a:ea typeface="+mn-ea"/>
                <a:cs typeface="+mn-cs"/>
              </a:rPr>
              <a:t>course_no</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200" b="0" i="0" u="none" strike="noStrike" kern="1200" cap="none" spc="0" normalizeH="0" baseline="0" noProof="0" dirty="0" err="1">
                <a:ln>
                  <a:noFill/>
                </a:ln>
                <a:solidFill>
                  <a:prstClr val="black"/>
                </a:solidFill>
                <a:effectLst/>
                <a:uLnTx/>
                <a:uFillTx/>
                <a:latin typeface="Calibri" panose="020F0502020204030204"/>
                <a:ea typeface="+mn-ea"/>
                <a:cs typeface="+mn-cs"/>
              </a:rPr>
              <a:t>section_no</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semester, </a:t>
            </a:r>
            <a:r>
              <a:rPr kumimoji="0" lang="en-US" sz="2200" b="0" i="0" u="none" strike="noStrike" kern="1200" cap="none" spc="0" normalizeH="0" baseline="0" noProof="0" dirty="0" err="1">
                <a:ln>
                  <a:noFill/>
                </a:ln>
                <a:solidFill>
                  <a:prstClr val="black"/>
                </a:solidFill>
                <a:effectLst/>
                <a:uLnTx/>
                <a:uFillTx/>
                <a:latin typeface="Calibri" panose="020F0502020204030204"/>
                <a:ea typeface="+mn-ea"/>
                <a:cs typeface="+mn-cs"/>
              </a:rPr>
              <a:t>section_year</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grade</a:t>
            </a:r>
            <a:b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have the obvious meanings relative to Columbia course info.</a:t>
            </a:r>
          </a:p>
          <a:p>
            <a:pPr marL="228600" marR="0" lvl="0"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Let’s focus on </a:t>
            </a:r>
            <a:r>
              <a:rPr kumimoji="0" lang="en-US" sz="2600" b="0" i="1" u="none" strike="noStrike" kern="1200" cap="none" spc="0" normalizeH="0" baseline="0" noProof="0" dirty="0">
                <a:ln>
                  <a:noFill/>
                </a:ln>
                <a:solidFill>
                  <a:prstClr val="black"/>
                </a:solidFill>
                <a:effectLst/>
                <a:uLnTx/>
                <a:uFillTx/>
                <a:latin typeface="Calibri" panose="020F0502020204030204"/>
                <a:ea typeface="+mn-ea"/>
                <a:cs typeface="+mn-cs"/>
              </a:rPr>
              <a:t>redundant information</a:t>
            </a: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 problems:</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Inside the table:</a:t>
            </a:r>
          </a:p>
          <a:p>
            <a:pPr marL="1143000" marR="0" lvl="2"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uni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lastname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firstname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email)</a:t>
            </a:r>
          </a:p>
          <a:p>
            <a:pPr marL="1143000" marR="0" lvl="2"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call_no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course_no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section_no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section_year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semester)</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Between tables: Presumable there are other tables with information on</a:t>
            </a:r>
          </a:p>
          <a:p>
            <a:pPr marL="1143000" marR="0" lvl="2"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Course descriptions and sections.</a:t>
            </a:r>
          </a:p>
          <a:p>
            <a:pPr marL="1143000" marR="0" lvl="2"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Course enrollments.</a:t>
            </a:r>
          </a:p>
          <a:p>
            <a:pPr marL="1143000" marR="0" lvl="2"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Additional student information.</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This is easier if we make some data and show how we can “break it.”</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02B11B72-AA67-BF4F-AFF8-08890E17663F}"/>
              </a:ext>
            </a:extLst>
          </p:cNvPr>
          <p:cNvPicPr>
            <a:picLocks noChangeAspect="1"/>
          </p:cNvPicPr>
          <p:nvPr/>
        </p:nvPicPr>
        <p:blipFill>
          <a:blip r:embed="rId4"/>
          <a:stretch>
            <a:fillRect/>
          </a:stretch>
        </p:blipFill>
        <p:spPr>
          <a:xfrm>
            <a:off x="8247757" y="690032"/>
            <a:ext cx="3172304" cy="3404940"/>
          </a:xfrm>
          <a:prstGeom prst="rect">
            <a:avLst/>
          </a:prstGeom>
        </p:spPr>
      </p:pic>
    </p:spTree>
    <p:extLst>
      <p:ext uri="{BB962C8B-B14F-4D97-AF65-F5344CB8AC3E}">
        <p14:creationId xmlns:p14="http://schemas.microsoft.com/office/powerpoint/2010/main" val="3035061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16x9_grey.jpg">
            <a:extLst>
              <a:ext uri="{FF2B5EF4-FFF2-40B4-BE49-F238E27FC236}">
                <a16:creationId xmlns:a16="http://schemas.microsoft.com/office/drawing/2014/main" id="{74F019BA-0857-4444-95F3-EC225EF0EA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DF3518A-60D4-C045-A5CB-E10C229D4E22}"/>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3555" name="Picture 7">
            <a:extLst>
              <a:ext uri="{FF2B5EF4-FFF2-40B4-BE49-F238E27FC236}">
                <a16:creationId xmlns:a16="http://schemas.microsoft.com/office/drawing/2014/main" id="{484E64F3-7A27-FB4C-AA2B-746DCA6C86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8">
            <a:extLst>
              <a:ext uri="{FF2B5EF4-FFF2-40B4-BE49-F238E27FC236}">
                <a16:creationId xmlns:a16="http://schemas.microsoft.com/office/drawing/2014/main" id="{3B06A617-9BF7-3E4E-B1D5-79D569A545C1}"/>
              </a:ext>
            </a:extLst>
          </p:cNvPr>
          <p:cNvSpPr txBox="1">
            <a:spLocks noChangeArrowheads="1"/>
          </p:cNvSpPr>
          <p:nvPr/>
        </p:nvSpPr>
        <p:spPr bwMode="auto">
          <a:xfrm>
            <a:off x="0" y="2311401"/>
            <a:ext cx="1219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Aggregation</a:t>
            </a:r>
          </a:p>
        </p:txBody>
      </p:sp>
      <p:sp>
        <p:nvSpPr>
          <p:cNvPr id="8" name="TextBox 9">
            <a:extLst>
              <a:ext uri="{FF2B5EF4-FFF2-40B4-BE49-F238E27FC236}">
                <a16:creationId xmlns:a16="http://schemas.microsoft.com/office/drawing/2014/main" id="{4FF02522-D9EC-E74E-8EDE-704E869AE78D}"/>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Tree>
    <p:extLst>
      <p:ext uri="{BB962C8B-B14F-4D97-AF65-F5344CB8AC3E}">
        <p14:creationId xmlns:p14="http://schemas.microsoft.com/office/powerpoint/2010/main" val="2767110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Today’s Agenda</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 </a:t>
            </a:r>
          </a:p>
        </p:txBody>
      </p:sp>
    </p:spTree>
    <p:extLst>
      <p:ext uri="{BB962C8B-B14F-4D97-AF65-F5344CB8AC3E}">
        <p14:creationId xmlns:p14="http://schemas.microsoft.com/office/powerpoint/2010/main" val="3592587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733675" y="52388"/>
            <a:ext cx="6726238" cy="622300"/>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2234215" y="1071563"/>
            <a:ext cx="7679184" cy="1007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400050" eaLnBrk="0" fontAlgn="base" hangingPunct="0">
              <a:spcBef>
                <a:spcPct val="50000"/>
              </a:spcBef>
              <a:spcAft>
                <a:spcPct val="0"/>
              </a:spcAft>
              <a:buClr>
                <a:srgbClr val="002060"/>
              </a:buClr>
              <a:buSzPct val="110000"/>
              <a:buFont typeface="Wingdings" panose="05000000000000000000" pitchFamily="2" charset="2"/>
              <a:buChar char="§"/>
            </a:pPr>
            <a:r>
              <a:rPr kumimoji="1" lang="en-US" altLang="en-US" sz="1700" dirty="0">
                <a:solidFill>
                  <a:srgbClr val="000000"/>
                </a:solidFill>
              </a:rPr>
              <a:t>Consider the ternary relationship </a:t>
            </a:r>
            <a:r>
              <a:rPr kumimoji="1" lang="en-US" altLang="en-US" sz="1700" i="1" dirty="0" err="1">
                <a:solidFill>
                  <a:srgbClr val="000000"/>
                </a:solidFill>
              </a:rPr>
              <a:t>proj_guide</a:t>
            </a:r>
            <a:r>
              <a:rPr kumimoji="1" lang="en-US" altLang="en-US" sz="1700" dirty="0">
                <a:solidFill>
                  <a:srgbClr val="000000"/>
                </a:solidFill>
              </a:rPr>
              <a:t>, which we saw earlier</a:t>
            </a:r>
          </a:p>
          <a:p>
            <a:pPr marL="400050" eaLnBrk="0" fontAlgn="base" hangingPunct="0">
              <a:spcBef>
                <a:spcPct val="50000"/>
              </a:spcBef>
              <a:spcAft>
                <a:spcPct val="0"/>
              </a:spcAft>
              <a:buClr>
                <a:srgbClr val="002060"/>
              </a:buClr>
              <a:buSzPct val="110000"/>
              <a:buFont typeface="Wingdings" panose="05000000000000000000" pitchFamily="2" charset="2"/>
              <a:buChar char="§"/>
            </a:pPr>
            <a:r>
              <a:rPr kumimoji="1" lang="en-US" altLang="en-US" sz="1700" dirty="0">
                <a:solidFill>
                  <a:srgbClr val="000000"/>
                </a:solidFill>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0896" y="2201769"/>
            <a:ext cx="4140454" cy="32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2292351" y="1184276"/>
            <a:ext cx="7677723" cy="3760587"/>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2292351" y="1106489"/>
            <a:ext cx="7647680" cy="1773237"/>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393" y="2837298"/>
            <a:ext cx="3677389" cy="295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476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2466976" y="-180975"/>
            <a:ext cx="8131175" cy="865188"/>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2305235" y="1222375"/>
            <a:ext cx="7682172" cy="4210050"/>
          </a:xfrm>
          <a:prstGeom prst="rect">
            <a:avLst/>
          </a:prstGeom>
          <a:noFill/>
          <a:ln w="9525">
            <a:noFill/>
            <a:miter lim="800000"/>
            <a:headEnd/>
            <a:tailEnd/>
          </a:ln>
        </p:spPr>
        <p:txBody>
          <a:bodyPr/>
          <a:lstStyle/>
          <a:p>
            <a:pPr marL="342900" indent="-342900" eaLnBrk="0" fontAlgn="base" hangingPunct="0">
              <a:spcBef>
                <a:spcPct val="35000"/>
              </a:spcBef>
              <a:spcAft>
                <a:spcPct val="0"/>
              </a:spcAft>
              <a:buClr>
                <a:srgbClr val="002060"/>
              </a:buClr>
              <a:buSzPct val="110000"/>
              <a:buFont typeface="Wingdings" panose="05000000000000000000" pitchFamily="2" charset="2"/>
              <a:buChar char="§"/>
              <a:defRPr/>
            </a:pPr>
            <a:r>
              <a:rPr kumimoji="1" lang="en-US" altLang="en-US" sz="1700" dirty="0">
                <a:solidFill>
                  <a:srgbClr val="000000"/>
                </a:solidFill>
                <a:latin typeface="Helvetica" panose="020B0604020202020204" pitchFamily="34" charset="0"/>
                <a:ea typeface="ＭＳ Ｐゴシック" charset="-128"/>
              </a:rPr>
              <a:t>To represent aggregation, create a schema containing</a:t>
            </a:r>
          </a:p>
          <a:p>
            <a:pPr marL="800100" lvl="1" indent="-342900" eaLnBrk="0" fontAlgn="base" hangingPunct="0">
              <a:spcBef>
                <a:spcPct val="35000"/>
              </a:spcBef>
              <a:spcAft>
                <a:spcPct val="0"/>
              </a:spcAft>
              <a:buClr>
                <a:srgbClr val="FF9933"/>
              </a:buClr>
              <a:buSzPct val="110000"/>
              <a:buFont typeface="Arial" panose="020B0604020202020204" pitchFamily="34" charset="0"/>
              <a:buChar char="•"/>
              <a:defRPr/>
            </a:pPr>
            <a:r>
              <a:rPr kumimoji="1" lang="en-US" altLang="en-US" sz="1700" dirty="0">
                <a:solidFill>
                  <a:srgbClr val="000000"/>
                </a:solidFill>
                <a:latin typeface="Helvetica" panose="020B0604020202020204" pitchFamily="34" charset="0"/>
                <a:ea typeface="ＭＳ Ｐゴシック" charset="-128"/>
              </a:rPr>
              <a:t>Primary key of the aggregated relationship,</a:t>
            </a:r>
          </a:p>
          <a:p>
            <a:pPr marL="800100" lvl="1" indent="-342900" eaLnBrk="0" fontAlgn="base" hangingPunct="0">
              <a:spcBef>
                <a:spcPct val="35000"/>
              </a:spcBef>
              <a:spcAft>
                <a:spcPct val="0"/>
              </a:spcAft>
              <a:buClr>
                <a:srgbClr val="FF9933"/>
              </a:buClr>
              <a:buSzPct val="110000"/>
              <a:buFont typeface="Arial" panose="020B0604020202020204" pitchFamily="34" charset="0"/>
              <a:buChar char="•"/>
              <a:defRPr/>
            </a:pPr>
            <a:r>
              <a:rPr kumimoji="1" lang="en-US" altLang="en-US" sz="1700" dirty="0">
                <a:solidFill>
                  <a:srgbClr val="000000"/>
                </a:solidFill>
                <a:latin typeface="Helvetica" panose="020B0604020202020204" pitchFamily="34" charset="0"/>
                <a:ea typeface="ＭＳ Ｐゴシック" charset="-128"/>
              </a:rPr>
              <a:t>The primary key of the associated entity set</a:t>
            </a:r>
          </a:p>
          <a:p>
            <a:pPr marL="800100" lvl="1" indent="-342900" eaLnBrk="0" fontAlgn="base" hangingPunct="0">
              <a:spcBef>
                <a:spcPct val="35000"/>
              </a:spcBef>
              <a:spcAft>
                <a:spcPct val="0"/>
              </a:spcAft>
              <a:buClr>
                <a:srgbClr val="FF9933"/>
              </a:buClr>
              <a:buSzPct val="110000"/>
              <a:buFont typeface="Arial" panose="020B0604020202020204" pitchFamily="34" charset="0"/>
              <a:buChar char="•"/>
              <a:defRPr/>
            </a:pPr>
            <a:r>
              <a:rPr kumimoji="1" lang="en-US" altLang="en-US" sz="1700" dirty="0">
                <a:solidFill>
                  <a:srgbClr val="000000"/>
                </a:solidFill>
                <a:latin typeface="Helvetica" panose="020B0604020202020204" pitchFamily="34" charset="0"/>
                <a:ea typeface="ＭＳ Ｐゴシック" charset="-128"/>
              </a:rPr>
              <a:t>Any descriptive attributes</a:t>
            </a:r>
          </a:p>
          <a:p>
            <a:pPr marL="342900" indent="-342900" eaLnBrk="0" fontAlgn="base" hangingPunct="0">
              <a:spcBef>
                <a:spcPct val="35000"/>
              </a:spcBef>
              <a:spcAft>
                <a:spcPct val="0"/>
              </a:spcAft>
              <a:buClr>
                <a:srgbClr val="002060"/>
              </a:buClr>
              <a:buSzPct val="110000"/>
              <a:buFont typeface="Wingdings" panose="05000000000000000000" pitchFamily="2" charset="2"/>
              <a:buChar char="§"/>
              <a:defRPr/>
            </a:pPr>
            <a:r>
              <a:rPr kumimoji="1" lang="en-US" altLang="en-US" sz="1700" dirty="0">
                <a:solidFill>
                  <a:srgbClr val="000000"/>
                </a:solidFill>
                <a:latin typeface="Helvetica" panose="020B0604020202020204" pitchFamily="34" charset="0"/>
                <a:ea typeface="ＭＳ Ｐゴシック" charset="-128"/>
              </a:rPr>
              <a:t>In our example:</a:t>
            </a:r>
          </a:p>
          <a:p>
            <a:pPr marL="800100" lvl="1" indent="-342900" eaLnBrk="0" fontAlgn="base" hangingPunct="0">
              <a:spcBef>
                <a:spcPct val="35000"/>
              </a:spcBef>
              <a:spcAft>
                <a:spcPct val="0"/>
              </a:spcAft>
              <a:buClr>
                <a:srgbClr val="FF9933"/>
              </a:buClr>
              <a:buSzPct val="110000"/>
              <a:buFont typeface="Arial" panose="020B0604020202020204" pitchFamily="34" charset="0"/>
              <a:buChar char="•"/>
              <a:defRPr/>
            </a:pPr>
            <a:r>
              <a:rPr kumimoji="1" lang="en-US" altLang="en-US" sz="1700" dirty="0">
                <a:solidFill>
                  <a:srgbClr val="000000"/>
                </a:solidFill>
                <a:latin typeface="Helvetica" panose="020B0604020202020204" pitchFamily="34" charset="0"/>
                <a:ea typeface="ＭＳ Ｐゴシック" charset="-128"/>
              </a:rPr>
              <a:t>The schema </a:t>
            </a:r>
            <a:r>
              <a:rPr kumimoji="1" lang="en-US" altLang="en-US" sz="1700" i="1" dirty="0" err="1">
                <a:solidFill>
                  <a:srgbClr val="000000"/>
                </a:solidFill>
                <a:latin typeface="Helvetica" panose="020B0604020202020204" pitchFamily="34" charset="0"/>
                <a:ea typeface="ＭＳ Ｐゴシック" charset="-128"/>
              </a:rPr>
              <a:t>eval_for</a:t>
            </a:r>
            <a:r>
              <a:rPr kumimoji="1" lang="en-US" altLang="en-US" sz="1700" i="1" dirty="0">
                <a:solidFill>
                  <a:srgbClr val="000000"/>
                </a:solidFill>
                <a:latin typeface="Helvetica" panose="020B0604020202020204" pitchFamily="34" charset="0"/>
                <a:ea typeface="ＭＳ Ｐゴシック" charset="-128"/>
              </a:rPr>
              <a:t> </a:t>
            </a:r>
            <a:r>
              <a:rPr kumimoji="1" lang="en-US" altLang="en-US" sz="1700" dirty="0">
                <a:solidFill>
                  <a:srgbClr val="000000"/>
                </a:solidFill>
                <a:latin typeface="Helvetica" panose="020B0604020202020204" pitchFamily="34" charset="0"/>
                <a:ea typeface="ＭＳ Ｐゴシック" charset="-128"/>
              </a:rPr>
              <a:t>is:</a:t>
            </a:r>
          </a:p>
          <a:p>
            <a:pPr lvl="1" eaLnBrk="0" fontAlgn="base" hangingPunct="0">
              <a:spcBef>
                <a:spcPct val="35000"/>
              </a:spcBef>
              <a:spcAft>
                <a:spcPct val="0"/>
              </a:spcAft>
              <a:buClr>
                <a:srgbClr val="FF9933"/>
              </a:buClr>
              <a:buSzPct val="110000"/>
              <a:defRPr/>
            </a:pPr>
            <a:r>
              <a:rPr kumimoji="1" lang="en-US" altLang="en-US" sz="1700" dirty="0">
                <a:solidFill>
                  <a:srgbClr val="000000"/>
                </a:solidFill>
                <a:latin typeface="Helvetica" panose="020B0604020202020204" pitchFamily="34" charset="0"/>
                <a:ea typeface="ＭＳ Ｐゴシック" charset="-128"/>
              </a:rPr>
              <a:t>	       </a:t>
            </a:r>
            <a:r>
              <a:rPr kumimoji="1" lang="en-US" altLang="en-US" sz="1700" i="1" dirty="0" err="1">
                <a:solidFill>
                  <a:srgbClr val="000000"/>
                </a:solidFill>
                <a:latin typeface="Helvetica" panose="020B0604020202020204" pitchFamily="34" charset="0"/>
                <a:ea typeface="ＭＳ Ｐゴシック" charset="-128"/>
              </a:rPr>
              <a:t>eval_for</a:t>
            </a:r>
            <a:r>
              <a:rPr kumimoji="1" lang="en-US" altLang="en-US" sz="1700" i="1" dirty="0">
                <a:solidFill>
                  <a:srgbClr val="000000"/>
                </a:solidFill>
                <a:latin typeface="Helvetica" panose="020B0604020202020204" pitchFamily="34" charset="0"/>
                <a:ea typeface="ＭＳ Ｐゴシック" charset="-128"/>
              </a:rPr>
              <a:t> </a:t>
            </a:r>
            <a:r>
              <a:rPr kumimoji="1" lang="en-US" altLang="en-US" sz="1700" dirty="0">
                <a:solidFill>
                  <a:srgbClr val="000000"/>
                </a:solidFill>
                <a:latin typeface="Helvetica" panose="020B0604020202020204" pitchFamily="34" charset="0"/>
                <a:ea typeface="ＭＳ Ｐゴシック" charset="-128"/>
              </a:rPr>
              <a:t>(</a:t>
            </a:r>
            <a:r>
              <a:rPr kumimoji="1" lang="en-US" altLang="en-US" sz="1700" i="1" dirty="0" err="1">
                <a:solidFill>
                  <a:srgbClr val="000000"/>
                </a:solidFill>
                <a:latin typeface="Helvetica" panose="020B0604020202020204" pitchFamily="34" charset="0"/>
                <a:ea typeface="ＭＳ Ｐゴシック" charset="-128"/>
              </a:rPr>
              <a:t>s_ID</a:t>
            </a:r>
            <a:r>
              <a:rPr kumimoji="1" lang="en-US" altLang="en-US" sz="1700" i="1" dirty="0">
                <a:solidFill>
                  <a:srgbClr val="000000"/>
                </a:solidFill>
                <a:latin typeface="Helvetica" panose="020B0604020202020204" pitchFamily="34" charset="0"/>
                <a:ea typeface="ＭＳ Ｐゴシック" charset="-128"/>
              </a:rPr>
              <a:t>, </a:t>
            </a:r>
            <a:r>
              <a:rPr kumimoji="1" lang="en-US" altLang="en-US" sz="1700" i="1" dirty="0" err="1">
                <a:solidFill>
                  <a:srgbClr val="000000"/>
                </a:solidFill>
                <a:latin typeface="Helvetica" panose="020B0604020202020204" pitchFamily="34" charset="0"/>
                <a:ea typeface="ＭＳ Ｐゴシック" charset="-128"/>
              </a:rPr>
              <a:t>project_id</a:t>
            </a:r>
            <a:r>
              <a:rPr kumimoji="1" lang="en-US" altLang="en-US" sz="1700" i="1" dirty="0">
                <a:solidFill>
                  <a:srgbClr val="000000"/>
                </a:solidFill>
                <a:latin typeface="Helvetica" panose="020B0604020202020204" pitchFamily="34" charset="0"/>
                <a:ea typeface="ＭＳ Ｐゴシック" charset="-128"/>
              </a:rPr>
              <a:t>, </a:t>
            </a:r>
            <a:r>
              <a:rPr kumimoji="1" lang="en-US" altLang="en-US" sz="1700" i="1" dirty="0" err="1">
                <a:solidFill>
                  <a:srgbClr val="000000"/>
                </a:solidFill>
                <a:latin typeface="Helvetica" panose="020B0604020202020204" pitchFamily="34" charset="0"/>
                <a:ea typeface="ＭＳ Ｐゴシック" charset="-128"/>
              </a:rPr>
              <a:t>i_ID</a:t>
            </a:r>
            <a:r>
              <a:rPr kumimoji="1" lang="en-US" altLang="en-US" sz="1700" i="1" dirty="0">
                <a:solidFill>
                  <a:srgbClr val="000000"/>
                </a:solidFill>
                <a:latin typeface="Helvetica" panose="020B0604020202020204" pitchFamily="34" charset="0"/>
                <a:ea typeface="ＭＳ Ｐゴシック" charset="-128"/>
              </a:rPr>
              <a:t>, </a:t>
            </a:r>
            <a:r>
              <a:rPr kumimoji="1" lang="en-US" altLang="en-US" sz="1700" i="1" dirty="0" err="1">
                <a:solidFill>
                  <a:srgbClr val="000000"/>
                </a:solidFill>
                <a:latin typeface="Helvetica" panose="020B0604020202020204" pitchFamily="34" charset="0"/>
                <a:ea typeface="ＭＳ Ｐゴシック" charset="-128"/>
              </a:rPr>
              <a:t>evaluation_id</a:t>
            </a:r>
            <a:r>
              <a:rPr kumimoji="1" lang="en-US" altLang="en-US" sz="1700" dirty="0">
                <a:solidFill>
                  <a:srgbClr val="000000"/>
                </a:solidFill>
                <a:latin typeface="Helvetica" panose="020B0604020202020204" pitchFamily="34" charset="0"/>
                <a:ea typeface="ＭＳ Ｐゴシック" charset="-128"/>
              </a:rPr>
              <a:t>)</a:t>
            </a:r>
          </a:p>
          <a:p>
            <a:pPr marL="800100" lvl="1" indent="-342900" eaLnBrk="0" fontAlgn="base" hangingPunct="0">
              <a:spcBef>
                <a:spcPct val="35000"/>
              </a:spcBef>
              <a:spcAft>
                <a:spcPct val="0"/>
              </a:spcAft>
              <a:buClr>
                <a:srgbClr val="FF9933"/>
              </a:buClr>
              <a:buSzPct val="110000"/>
              <a:buFont typeface="Arial" panose="020B0604020202020204" pitchFamily="34" charset="0"/>
              <a:buChar char="•"/>
              <a:defRPr/>
            </a:pPr>
            <a:r>
              <a:rPr kumimoji="1" lang="en-US" altLang="en-US" sz="1700" dirty="0">
                <a:solidFill>
                  <a:srgbClr val="000000"/>
                </a:solidFill>
                <a:latin typeface="Helvetica" panose="020B0604020202020204" pitchFamily="34" charset="0"/>
                <a:ea typeface="ＭＳ Ｐゴシック" charset="-128"/>
              </a:rPr>
              <a:t>The schema </a:t>
            </a:r>
            <a:r>
              <a:rPr kumimoji="1" lang="en-US" altLang="en-US" sz="1700" i="1" dirty="0" err="1">
                <a:solidFill>
                  <a:srgbClr val="000000"/>
                </a:solidFill>
                <a:latin typeface="Helvetica" panose="020B0604020202020204" pitchFamily="34" charset="0"/>
                <a:ea typeface="ＭＳ Ｐゴシック" charset="-128"/>
              </a:rPr>
              <a:t>proj_guide</a:t>
            </a:r>
            <a:r>
              <a:rPr kumimoji="1" lang="en-US" altLang="en-US" sz="1700" dirty="0">
                <a:solidFill>
                  <a:srgbClr val="000000"/>
                </a:solidFill>
                <a:latin typeface="Helvetica" panose="020B0604020202020204" pitchFamily="34" charset="0"/>
                <a:ea typeface="ＭＳ Ｐゴシック" charset="-128"/>
              </a:rPr>
              <a:t> is redundant.</a:t>
            </a:r>
          </a:p>
          <a:p>
            <a:pPr marL="342900" indent="-342900" eaLnBrk="0" fontAlgn="base" hangingPunct="0">
              <a:spcBef>
                <a:spcPct val="35000"/>
              </a:spcBef>
              <a:spcAft>
                <a:spcPct val="0"/>
              </a:spcAft>
              <a:buClr>
                <a:srgbClr val="CC3300"/>
              </a:buClr>
              <a:buSzPct val="90000"/>
              <a:buFont typeface="Monotype Sorts" charset="2"/>
              <a:buChar char="n"/>
              <a:defRPr/>
            </a:pPr>
            <a:endParaRPr kumimoji="1" lang="en-US" altLang="en-US" sz="1700" dirty="0">
              <a:solidFill>
                <a:srgbClr val="000000"/>
              </a:solidFill>
              <a:latin typeface="Helvetica" panose="020B0604020202020204" pitchFamily="34" charset="0"/>
              <a:ea typeface="ＭＳ Ｐゴシック" charset="-128"/>
            </a:endParaRPr>
          </a:p>
          <a:p>
            <a:pPr marL="342900" indent="-342900" eaLnBrk="0" fontAlgn="base" hangingPunct="0">
              <a:spcBef>
                <a:spcPct val="35000"/>
              </a:spcBef>
              <a:spcAft>
                <a:spcPct val="0"/>
              </a:spcAft>
              <a:buClr>
                <a:srgbClr val="CC3300"/>
              </a:buClr>
              <a:buSzPct val="90000"/>
              <a:buFont typeface="Monotype Sorts" charset="2"/>
              <a:buChar char="n"/>
              <a:defRPr/>
            </a:pPr>
            <a:endParaRPr kumimoji="1" lang="en-US" altLang="en-US" dirty="0">
              <a:solidFill>
                <a:srgbClr val="000000"/>
              </a:solidFill>
              <a:latin typeface="Helvetica" panose="020B0604020202020204" pitchFamily="34" charset="0"/>
              <a:ea typeface="ＭＳ Ｐゴシック" charset="-128"/>
            </a:endParaRPr>
          </a:p>
        </p:txBody>
      </p:sp>
    </p:spTree>
    <p:extLst>
      <p:ext uri="{BB962C8B-B14F-4D97-AF65-F5344CB8AC3E}">
        <p14:creationId xmlns:p14="http://schemas.microsoft.com/office/powerpoint/2010/main" val="432867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16x9_grey.jpg">
            <a:extLst>
              <a:ext uri="{FF2B5EF4-FFF2-40B4-BE49-F238E27FC236}">
                <a16:creationId xmlns:a16="http://schemas.microsoft.com/office/drawing/2014/main" id="{74F019BA-0857-4444-95F3-EC225EF0EA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DF3518A-60D4-C045-A5CB-E10C229D4E22}"/>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3555" name="Picture 7">
            <a:extLst>
              <a:ext uri="{FF2B5EF4-FFF2-40B4-BE49-F238E27FC236}">
                <a16:creationId xmlns:a16="http://schemas.microsoft.com/office/drawing/2014/main" id="{484E64F3-7A27-FB4C-AA2B-746DCA6C86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8">
            <a:extLst>
              <a:ext uri="{FF2B5EF4-FFF2-40B4-BE49-F238E27FC236}">
                <a16:creationId xmlns:a16="http://schemas.microsoft.com/office/drawing/2014/main" id="{3B06A617-9BF7-3E4E-B1D5-79D569A545C1}"/>
              </a:ext>
            </a:extLst>
          </p:cNvPr>
          <p:cNvSpPr txBox="1">
            <a:spLocks noChangeArrowheads="1"/>
          </p:cNvSpPr>
          <p:nvPr/>
        </p:nvSpPr>
        <p:spPr bwMode="auto">
          <a:xfrm>
            <a:off x="0" y="2311401"/>
            <a:ext cx="1219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Some Mistakes and Patterns</a:t>
            </a:r>
          </a:p>
        </p:txBody>
      </p:sp>
      <p:sp>
        <p:nvSpPr>
          <p:cNvPr id="8" name="TextBox 9">
            <a:extLst>
              <a:ext uri="{FF2B5EF4-FFF2-40B4-BE49-F238E27FC236}">
                <a16:creationId xmlns:a16="http://schemas.microsoft.com/office/drawing/2014/main" id="{4FF02522-D9EC-E74E-8EDE-704E869AE78D}"/>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Tree>
    <p:extLst>
      <p:ext uri="{BB962C8B-B14F-4D97-AF65-F5344CB8AC3E}">
        <p14:creationId xmlns:p14="http://schemas.microsoft.com/office/powerpoint/2010/main" val="3460977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Grp="1" noChangeArrowheads="1"/>
          </p:cNvSpPr>
          <p:nvPr>
            <p:ph type="title" idx="4294967295"/>
          </p:nvPr>
        </p:nvSpPr>
        <p:spPr>
          <a:xfrm>
            <a:off x="2376488" y="42863"/>
            <a:ext cx="8077200" cy="609600"/>
          </a:xfrm>
        </p:spPr>
        <p:txBody>
          <a:bodyPr/>
          <a:lstStyle/>
          <a:p>
            <a:pPr>
              <a:defRPr/>
            </a:pPr>
            <a:r>
              <a:rPr lang="en-US" altLang="en-US" dirty="0">
                <a:effectLst>
                  <a:outerShdw blurRad="38100" dist="38100" dir="2700000" algn="tl">
                    <a:srgbClr val="C0C0C0"/>
                  </a:outerShdw>
                </a:effectLst>
              </a:rPr>
              <a:t>Common Mistakes in E-R Diagrams</a:t>
            </a:r>
          </a:p>
        </p:txBody>
      </p:sp>
      <p:sp>
        <p:nvSpPr>
          <p:cNvPr id="71683" name="Rectangle 3"/>
          <p:cNvSpPr>
            <a:spLocks noGrp="1" noChangeArrowheads="1"/>
          </p:cNvSpPr>
          <p:nvPr>
            <p:ph type="body" idx="4294967295"/>
          </p:nvPr>
        </p:nvSpPr>
        <p:spPr>
          <a:xfrm>
            <a:off x="2296358" y="1093788"/>
            <a:ext cx="7396283" cy="503364"/>
          </a:xfrm>
        </p:spPr>
        <p:txBody>
          <a:bodyPr/>
          <a:lstStyle/>
          <a:p>
            <a:pPr>
              <a:buSzPct val="110000"/>
              <a:buFont typeface="Wingdings" panose="05000000000000000000" pitchFamily="2" charset="2"/>
              <a:buChar char="§"/>
            </a:pPr>
            <a:r>
              <a:rPr lang="en-US" altLang="en-US" dirty="0"/>
              <a:t>Example of erroneous E-R diagrams </a:t>
            </a:r>
            <a:br>
              <a:rPr lang="en-US" altLang="en-US" sz="2000" dirty="0"/>
            </a:br>
            <a:br>
              <a:rPr lang="en-US" altLang="en-US" sz="2000" b="1" dirty="0">
                <a:solidFill>
                  <a:schemeClr val="tx2"/>
                </a:solidFill>
              </a:rPr>
            </a:br>
            <a:br>
              <a:rPr lang="en-US" altLang="en-US" sz="2000" dirty="0"/>
            </a:br>
            <a:br>
              <a:rPr lang="en-US" altLang="en-US" sz="2000" dirty="0"/>
            </a:br>
            <a:br>
              <a:rPr lang="en-US" altLang="en-US" sz="2000" dirty="0"/>
            </a:br>
            <a:endParaRPr lang="en-US" altLang="en-US" sz="2000" dirty="0"/>
          </a:p>
          <a:p>
            <a:endParaRPr lang="en-US" altLang="en-US" sz="2000" dirty="0"/>
          </a:p>
          <a:p>
            <a:pPr>
              <a:buFont typeface="Monotype Sorts" charset="2"/>
              <a:buNone/>
            </a:pPr>
            <a:endParaRPr lang="en-US" altLang="en-US" sz="2000" dirty="0"/>
          </a:p>
        </p:txBody>
      </p:sp>
      <p:pic>
        <p:nvPicPr>
          <p:cNvPr id="71684" name="Picture 5" descr="C:\Users\as668\Desktop\Judi\6_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364" y="1800226"/>
            <a:ext cx="4364037" cy="368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903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Grp="1" noChangeArrowheads="1"/>
          </p:cNvSpPr>
          <p:nvPr>
            <p:ph type="title" idx="4294967295"/>
          </p:nvPr>
        </p:nvSpPr>
        <p:spPr>
          <a:xfrm>
            <a:off x="2376488" y="42863"/>
            <a:ext cx="8077200" cy="609600"/>
          </a:xfrm>
        </p:spPr>
        <p:txBody>
          <a:bodyPr/>
          <a:lstStyle/>
          <a:p>
            <a:pPr>
              <a:defRPr/>
            </a:pPr>
            <a:r>
              <a:rPr lang="en-US" altLang="en-US" dirty="0">
                <a:effectLst>
                  <a:outerShdw blurRad="38100" dist="38100" dir="2700000" algn="tl">
                    <a:srgbClr val="C0C0C0"/>
                  </a:outerShdw>
                </a:effectLst>
              </a:rPr>
              <a:t>Common Mistakes in E-R Diagrams (Cont.)</a:t>
            </a:r>
          </a:p>
        </p:txBody>
      </p:sp>
      <p:sp>
        <p:nvSpPr>
          <p:cNvPr id="72707" name="Rectangle 3"/>
          <p:cNvSpPr>
            <a:spLocks noGrp="1" noChangeArrowheads="1"/>
          </p:cNvSpPr>
          <p:nvPr>
            <p:ph type="body" idx="4294967295"/>
          </p:nvPr>
        </p:nvSpPr>
        <p:spPr>
          <a:xfrm>
            <a:off x="2296358" y="1093788"/>
            <a:ext cx="7758728" cy="491172"/>
          </a:xfrm>
        </p:spPr>
        <p:txBody>
          <a:bodyPr/>
          <a:lstStyle/>
          <a:p>
            <a:pPr>
              <a:buSzPct val="110000"/>
              <a:buFont typeface="Wingdings" panose="05000000000000000000" pitchFamily="2" charset="2"/>
              <a:buChar char="§"/>
            </a:pPr>
            <a:r>
              <a:rPr lang="en-US" altLang="en-US" dirty="0"/>
              <a:t>Correct versions of the E-R diagram of previous slide</a:t>
            </a:r>
            <a:br>
              <a:rPr lang="en-US" altLang="en-US" sz="2000" b="1" dirty="0">
                <a:solidFill>
                  <a:schemeClr val="tx2"/>
                </a:solidFill>
              </a:rPr>
            </a:br>
            <a:br>
              <a:rPr lang="en-US" altLang="en-US" sz="2000" dirty="0"/>
            </a:br>
            <a:br>
              <a:rPr lang="en-US" altLang="en-US" sz="2000" dirty="0"/>
            </a:br>
            <a:br>
              <a:rPr lang="en-US" altLang="en-US" sz="2000" dirty="0"/>
            </a:br>
            <a:endParaRPr lang="en-US" altLang="en-US" sz="2000" dirty="0"/>
          </a:p>
          <a:p>
            <a:endParaRPr lang="en-US" altLang="en-US" sz="2000" dirty="0"/>
          </a:p>
          <a:p>
            <a:pPr>
              <a:buFont typeface="Monotype Sorts" charset="2"/>
              <a:buNone/>
            </a:pPr>
            <a:endParaRPr lang="en-US" altLang="en-US" sz="2000" dirty="0"/>
          </a:p>
        </p:txBody>
      </p:sp>
      <p:pic>
        <p:nvPicPr>
          <p:cNvPr id="72708" name="Picture 2" descr="C:\Users\as668\Desktop\Judi\6_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200" y="1741489"/>
            <a:ext cx="5513388" cy="346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8725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Grp="1" noChangeArrowheads="1"/>
          </p:cNvSpPr>
          <p:nvPr>
            <p:ph type="title" idx="4294967295"/>
          </p:nvPr>
        </p:nvSpPr>
        <p:spPr>
          <a:xfrm>
            <a:off x="2376488" y="42863"/>
            <a:ext cx="8077200" cy="609600"/>
          </a:xfrm>
        </p:spPr>
        <p:txBody>
          <a:bodyPr/>
          <a:lstStyle/>
          <a:p>
            <a:pPr>
              <a:defRPr/>
            </a:pPr>
            <a:r>
              <a:rPr lang="en-US" altLang="en-US">
                <a:effectLst>
                  <a:outerShdw blurRad="38100" dist="38100" dir="2700000" algn="tl">
                    <a:srgbClr val="C0C0C0"/>
                  </a:outerShdw>
                </a:effectLst>
              </a:rPr>
              <a:t>Entities vs. Attributes</a:t>
            </a:r>
          </a:p>
        </p:txBody>
      </p:sp>
      <p:sp>
        <p:nvSpPr>
          <p:cNvPr id="73731" name="Rectangle 3"/>
          <p:cNvSpPr>
            <a:spLocks noGrp="1" noChangeArrowheads="1"/>
          </p:cNvSpPr>
          <p:nvPr>
            <p:ph type="body" idx="4294967295"/>
          </p:nvPr>
        </p:nvSpPr>
        <p:spPr>
          <a:xfrm>
            <a:off x="2296358" y="1093788"/>
            <a:ext cx="7606861" cy="4368228"/>
          </a:xfrm>
        </p:spPr>
        <p:txBody>
          <a:bodyPr/>
          <a:lstStyle/>
          <a:p>
            <a:pPr>
              <a:buSzPct val="110000"/>
              <a:buFont typeface="Wingdings" panose="05000000000000000000" pitchFamily="2" charset="2"/>
              <a:buChar char="§"/>
            </a:pPr>
            <a:r>
              <a:rPr lang="en-US" altLang="en-US" dirty="0"/>
              <a:t>Use of entity sets vs. attributes</a:t>
            </a:r>
            <a:br>
              <a:rPr lang="en-US" altLang="en-US" dirty="0"/>
            </a:br>
            <a:br>
              <a:rPr lang="en-US" altLang="en-US" b="1" dirty="0">
                <a:solidFill>
                  <a:schemeClr val="tx2"/>
                </a:solidFill>
              </a:rPr>
            </a:br>
            <a:br>
              <a:rPr lang="en-US" altLang="en-US" dirty="0"/>
            </a:br>
            <a:br>
              <a:rPr lang="en-US" altLang="en-US" dirty="0"/>
            </a:br>
            <a:br>
              <a:rPr lang="en-US" altLang="en-US" dirty="0"/>
            </a:br>
            <a:endParaRPr lang="en-US" altLang="en-US" dirty="0"/>
          </a:p>
          <a:p>
            <a:endParaRPr lang="en-US" altLang="en-US" dirty="0"/>
          </a:p>
          <a:p>
            <a:endParaRPr lang="en-US" altLang="en-US" dirty="0"/>
          </a:p>
          <a:p>
            <a:pPr>
              <a:buSzPct val="110000"/>
              <a:buFont typeface="Wingdings" panose="05000000000000000000" pitchFamily="2" charset="2"/>
              <a:buChar char="§"/>
            </a:pPr>
            <a:r>
              <a:rPr lang="en-US" altLang="en-US" dirty="0"/>
              <a:t>Use of phone as an entity allows extra information about phone numbers (plus multiple phone numbers)</a:t>
            </a:r>
          </a:p>
        </p:txBody>
      </p:sp>
      <p:pic>
        <p:nvPicPr>
          <p:cNvPr id="73732" name="Picture 5"/>
          <p:cNvPicPr>
            <a:picLocks noChangeAspect="1" noChangeArrowheads="1"/>
          </p:cNvPicPr>
          <p:nvPr/>
        </p:nvPicPr>
        <p:blipFill>
          <a:blip r:embed="rId3">
            <a:extLst>
              <a:ext uri="{28A0092B-C50C-407E-A947-70E740481C1C}">
                <a14:useLocalDpi xmlns:a14="http://schemas.microsoft.com/office/drawing/2010/main" val="0"/>
              </a:ext>
            </a:extLst>
          </a:blip>
          <a:srcRect b="18642"/>
          <a:stretch>
            <a:fillRect/>
          </a:stretch>
        </p:blipFill>
        <p:spPr bwMode="auto">
          <a:xfrm>
            <a:off x="3124229" y="1835368"/>
            <a:ext cx="5598097" cy="1218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236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Entities vs. Relationship sets</a:t>
            </a:r>
          </a:p>
        </p:txBody>
      </p:sp>
      <p:sp>
        <p:nvSpPr>
          <p:cNvPr id="74755" name="Rectangle 3"/>
          <p:cNvSpPr>
            <a:spLocks noGrp="1" noChangeArrowheads="1"/>
          </p:cNvSpPr>
          <p:nvPr>
            <p:ph type="body" idx="4294967295"/>
          </p:nvPr>
        </p:nvSpPr>
        <p:spPr>
          <a:xfrm>
            <a:off x="2292350" y="1093788"/>
            <a:ext cx="7416862" cy="4990020"/>
          </a:xfrm>
        </p:spPr>
        <p:txBody>
          <a:bodyPr/>
          <a:lstStyle/>
          <a:p>
            <a:pPr>
              <a:buSzPct val="110000"/>
              <a:buFont typeface="Wingdings" panose="05000000000000000000" pitchFamily="2" charset="2"/>
              <a:buChar char="§"/>
            </a:pPr>
            <a:r>
              <a:rPr lang="en-US" altLang="en-US" b="1" dirty="0">
                <a:solidFill>
                  <a:srgbClr val="002060"/>
                </a:solidFill>
              </a:rPr>
              <a:t>Use of entity sets vs. relationship sets</a:t>
            </a:r>
          </a:p>
          <a:p>
            <a:pPr>
              <a:buSzPct val="110000"/>
              <a:buFont typeface="Wingdings" panose="05000000000000000000" pitchFamily="2" charset="2"/>
              <a:buChar char="§"/>
            </a:pPr>
            <a:endParaRPr lang="en-US" altLang="en-US" sz="700" b="1" dirty="0">
              <a:solidFill>
                <a:srgbClr val="002060"/>
              </a:solidFill>
            </a:endParaRPr>
          </a:p>
          <a:p>
            <a:pPr marL="0" indent="0">
              <a:spcBef>
                <a:spcPts val="0"/>
              </a:spcBef>
              <a:buNone/>
            </a:pPr>
            <a:r>
              <a:rPr lang="en-US" altLang="en-US" dirty="0"/>
              <a:t>      Possible guideline is to designate a relationship set to describe</a:t>
            </a:r>
          </a:p>
          <a:p>
            <a:pPr marL="400050" lvl="1" indent="0">
              <a:spcBef>
                <a:spcPts val="0"/>
              </a:spcBef>
              <a:buNone/>
            </a:pPr>
            <a:r>
              <a:rPr lang="en-US" altLang="en-US" dirty="0"/>
              <a:t>an action that occurs between entities</a:t>
            </a:r>
            <a:endParaRPr lang="en-US" altLang="en-US" b="1" dirty="0">
              <a:solidFill>
                <a:srgbClr val="002060"/>
              </a:solidFill>
            </a:endParaRPr>
          </a:p>
          <a:p>
            <a:pPr>
              <a:buSzPct val="110000"/>
              <a:buFont typeface="Wingdings" panose="05000000000000000000" pitchFamily="2" charset="2"/>
              <a:buChar char="§"/>
            </a:pPr>
            <a:endParaRPr lang="en-US" altLang="en-US" b="1" dirty="0">
              <a:solidFill>
                <a:srgbClr val="002060"/>
              </a:solidFill>
            </a:endParaRPr>
          </a:p>
          <a:p>
            <a:pPr>
              <a:buSzPct val="110000"/>
              <a:buFont typeface="Wingdings" panose="05000000000000000000" pitchFamily="2" charset="2"/>
              <a:buChar char="§"/>
            </a:pPr>
            <a:endParaRPr lang="en-US" altLang="en-US" b="1" dirty="0">
              <a:solidFill>
                <a:srgbClr val="002060"/>
              </a:solidFill>
            </a:endParaRPr>
          </a:p>
          <a:p>
            <a:pPr>
              <a:buSzPct val="110000"/>
              <a:buFont typeface="Wingdings" panose="05000000000000000000" pitchFamily="2" charset="2"/>
              <a:buChar char="§"/>
            </a:pPr>
            <a:endParaRPr lang="en-US" altLang="en-US" b="1" dirty="0">
              <a:solidFill>
                <a:srgbClr val="002060"/>
              </a:solidFill>
            </a:endParaRPr>
          </a:p>
          <a:p>
            <a:pPr>
              <a:buSzPct val="110000"/>
              <a:buFont typeface="Wingdings" panose="05000000000000000000" pitchFamily="2" charset="2"/>
              <a:buChar char="§"/>
            </a:pPr>
            <a:endParaRPr lang="en-US" altLang="en-US" b="1" dirty="0">
              <a:solidFill>
                <a:srgbClr val="002060"/>
              </a:solidFill>
            </a:endParaRPr>
          </a:p>
          <a:p>
            <a:pPr>
              <a:buSzPct val="110000"/>
              <a:buFont typeface="Wingdings" panose="05000000000000000000" pitchFamily="2" charset="2"/>
              <a:buChar char="§"/>
            </a:pPr>
            <a:endParaRPr lang="en-US" altLang="en-US" b="1" dirty="0">
              <a:solidFill>
                <a:srgbClr val="002060"/>
              </a:solidFill>
            </a:endParaRPr>
          </a:p>
          <a:p>
            <a:pPr>
              <a:buSzPct val="110000"/>
              <a:buFont typeface="Wingdings" panose="05000000000000000000" pitchFamily="2" charset="2"/>
              <a:buChar char="§"/>
            </a:pPr>
            <a:endParaRPr lang="en-US" altLang="en-US" b="1" dirty="0">
              <a:solidFill>
                <a:srgbClr val="002060"/>
              </a:solidFill>
            </a:endParaRPr>
          </a:p>
          <a:p>
            <a:pPr>
              <a:buSzPct val="110000"/>
              <a:buFont typeface="Wingdings" panose="05000000000000000000" pitchFamily="2" charset="2"/>
              <a:buChar char="§"/>
            </a:pPr>
            <a:endParaRPr lang="en-US" altLang="en-US" b="1" dirty="0">
              <a:solidFill>
                <a:srgbClr val="002060"/>
              </a:solidFill>
            </a:endParaRPr>
          </a:p>
          <a:p>
            <a:r>
              <a:rPr lang="en-US" altLang="en-US" b="1" dirty="0">
                <a:solidFill>
                  <a:srgbClr val="002060"/>
                </a:solidFill>
              </a:rPr>
              <a:t>Placement of relationship attributes</a:t>
            </a:r>
            <a:endParaRPr lang="en-US" altLang="en-US" sz="2000" b="1" dirty="0">
              <a:solidFill>
                <a:srgbClr val="002060"/>
              </a:solidFill>
            </a:endParaRPr>
          </a:p>
          <a:p>
            <a:endParaRPr lang="en-US" altLang="en-US" sz="2000" b="1" dirty="0">
              <a:solidFill>
                <a:srgbClr val="000099"/>
              </a:solidFill>
            </a:endParaRPr>
          </a:p>
          <a:p>
            <a:endParaRPr lang="en-US" altLang="en-US" sz="2000" b="1" dirty="0">
              <a:solidFill>
                <a:srgbClr val="000099"/>
              </a:solidFill>
            </a:endParaRPr>
          </a:p>
          <a:p>
            <a:endParaRPr lang="en-US" altLang="en-US" sz="2000" b="1" dirty="0">
              <a:solidFill>
                <a:srgbClr val="000099"/>
              </a:solidFill>
            </a:endParaRPr>
          </a:p>
          <a:p>
            <a:pPr marL="37931725" lvl="1" indent="-37474525"/>
            <a:endParaRPr lang="en-US" altLang="en-US" sz="2000" dirty="0">
              <a:solidFill>
                <a:srgbClr val="000099"/>
              </a:solidFill>
              <a:ea typeface="ＭＳ Ｐゴシック" panose="020B0600070205080204" pitchFamily="34" charset="-128"/>
            </a:endParaRPr>
          </a:p>
        </p:txBody>
      </p:sp>
      <p:pic>
        <p:nvPicPr>
          <p:cNvPr id="747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1296" y="2280274"/>
            <a:ext cx="5343596" cy="196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651464" y="4935747"/>
            <a:ext cx="6309656" cy="877163"/>
          </a:xfrm>
          <a:prstGeom prst="rect">
            <a:avLst/>
          </a:prstGeom>
        </p:spPr>
        <p:txBody>
          <a:bodyPr wrap="square">
            <a:spAutoFit/>
          </a:bodyPr>
          <a:lstStyle/>
          <a:p>
            <a:pPr eaLnBrk="0" fontAlgn="base" hangingPunct="0">
              <a:spcBef>
                <a:spcPct val="0"/>
              </a:spcBef>
              <a:spcAft>
                <a:spcPct val="0"/>
              </a:spcAft>
              <a:defRPr/>
            </a:pPr>
            <a:r>
              <a:rPr kumimoji="1" lang="en-US" sz="1700" dirty="0">
                <a:solidFill>
                  <a:srgbClr val="000000"/>
                </a:solidFill>
                <a:latin typeface="Helvetica"/>
                <a:ea typeface="ＭＳ Ｐゴシック" charset="-128"/>
              </a:rPr>
              <a:t>For example, attribute date as attribute of advisor or as attribute of student</a:t>
            </a:r>
          </a:p>
          <a:p>
            <a:pPr eaLnBrk="0" fontAlgn="base" hangingPunct="0">
              <a:spcBef>
                <a:spcPct val="0"/>
              </a:spcBef>
              <a:spcAft>
                <a:spcPct val="0"/>
              </a:spcAft>
              <a:defRPr/>
            </a:pPr>
            <a:endParaRPr kumimoji="1" lang="en-US" sz="1700" dirty="0">
              <a:solidFill>
                <a:srgbClr val="000000"/>
              </a:solidFill>
              <a:latin typeface="Helvetica"/>
              <a:ea typeface="ＭＳ Ｐゴシック" charset="-128"/>
            </a:endParaRPr>
          </a:p>
        </p:txBody>
      </p:sp>
    </p:spTree>
    <p:extLst>
      <p:ext uri="{BB962C8B-B14F-4D97-AF65-F5344CB8AC3E}">
        <p14:creationId xmlns:p14="http://schemas.microsoft.com/office/powerpoint/2010/main" val="4147171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idx="4294967295"/>
          </p:nvPr>
        </p:nvSpPr>
        <p:spPr>
          <a:xfrm>
            <a:off x="2362200" y="95250"/>
            <a:ext cx="8077200" cy="609600"/>
          </a:xfrm>
        </p:spPr>
        <p:txBody>
          <a:bodyPr/>
          <a:lstStyle/>
          <a:p>
            <a:pPr>
              <a:defRPr/>
            </a:pPr>
            <a:r>
              <a:rPr lang="en-US" altLang="en-US">
                <a:effectLst>
                  <a:outerShdw blurRad="38100" dist="38100" dir="2700000" algn="tl">
                    <a:srgbClr val="C0C0C0"/>
                  </a:outerShdw>
                </a:effectLst>
              </a:rPr>
              <a:t>Binary Vs. Non-Binary Relationships</a:t>
            </a:r>
          </a:p>
        </p:txBody>
      </p:sp>
      <p:sp>
        <p:nvSpPr>
          <p:cNvPr id="75779" name="Rectangle 3"/>
          <p:cNvSpPr>
            <a:spLocks noGrp="1" noChangeArrowheads="1"/>
          </p:cNvSpPr>
          <p:nvPr>
            <p:ph type="body" idx="4294967295"/>
          </p:nvPr>
        </p:nvSpPr>
        <p:spPr>
          <a:xfrm>
            <a:off x="2296358" y="1107342"/>
            <a:ext cx="7572652" cy="4932779"/>
          </a:xfrm>
        </p:spPr>
        <p:txBody>
          <a:bodyPr/>
          <a:lstStyle/>
          <a:p>
            <a:r>
              <a:rPr lang="en-US" altLang="en-US" dirty="0"/>
              <a:t>Although it is possible to replace any non-binary (</a:t>
            </a:r>
            <a:r>
              <a:rPr lang="en-US" altLang="en-US" i="1" dirty="0"/>
              <a:t>n</a:t>
            </a:r>
            <a:r>
              <a:rPr lang="en-US" altLang="en-US" dirty="0"/>
              <a:t>-</a:t>
            </a:r>
            <a:r>
              <a:rPr lang="en-US" altLang="en-US" dirty="0" err="1"/>
              <a:t>ary</a:t>
            </a:r>
            <a:r>
              <a:rPr lang="en-US" altLang="en-US" dirty="0"/>
              <a:t>, for </a:t>
            </a:r>
            <a:r>
              <a:rPr lang="en-US" altLang="en-US" i="1" dirty="0"/>
              <a:t>n</a:t>
            </a:r>
            <a:r>
              <a:rPr lang="en-US" altLang="en-US" dirty="0"/>
              <a:t> &gt; 2) relationship set by a number of distinct binary relationship sets, a </a:t>
            </a:r>
            <a:r>
              <a:rPr lang="en-US" altLang="en-US" i="1" dirty="0"/>
              <a:t>n</a:t>
            </a:r>
            <a:r>
              <a:rPr lang="en-US" altLang="en-US" dirty="0"/>
              <a:t>-</a:t>
            </a:r>
            <a:r>
              <a:rPr lang="en-US" altLang="en-US" dirty="0" err="1"/>
              <a:t>ary</a:t>
            </a:r>
            <a:r>
              <a:rPr lang="en-US" altLang="en-US" dirty="0"/>
              <a:t> relationship set shows more clearly that several entities participate in a single relationship.</a:t>
            </a:r>
          </a:p>
          <a:p>
            <a:r>
              <a:rPr lang="en-US" altLang="en-US" dirty="0"/>
              <a:t>Some relationships that appear to be non-binary may be better represented using binary relationships</a:t>
            </a:r>
          </a:p>
          <a:p>
            <a:pPr lvl="1"/>
            <a:r>
              <a:rPr lang="en-US" altLang="en-US" dirty="0">
                <a:ea typeface="ＭＳ Ｐゴシック" panose="020B0600070205080204" pitchFamily="34" charset="-128"/>
              </a:rPr>
              <a:t>For example,  a ternary relationship </a:t>
            </a:r>
            <a:r>
              <a:rPr lang="en-US" altLang="en-US" i="1" dirty="0">
                <a:ea typeface="ＭＳ Ｐゴシック" panose="020B0600070205080204" pitchFamily="34" charset="-128"/>
              </a:rPr>
              <a:t>parents</a:t>
            </a:r>
            <a:r>
              <a:rPr lang="en-US" altLang="en-US" dirty="0">
                <a:ea typeface="ＭＳ Ｐゴシック" panose="020B0600070205080204" pitchFamily="34" charset="-128"/>
              </a:rPr>
              <a:t>, relating a child to his/her father and mother, is best replaced by two binary relationships,  </a:t>
            </a:r>
            <a:r>
              <a:rPr lang="en-US" altLang="en-US" i="1" dirty="0">
                <a:ea typeface="ＭＳ Ｐゴシック" panose="020B0600070205080204" pitchFamily="34" charset="-128"/>
              </a:rPr>
              <a:t>father</a:t>
            </a:r>
            <a:r>
              <a:rPr lang="en-US" altLang="en-US" dirty="0">
                <a:ea typeface="ＭＳ Ｐゴシック" panose="020B0600070205080204" pitchFamily="34" charset="-128"/>
              </a:rPr>
              <a:t> and </a:t>
            </a:r>
            <a:r>
              <a:rPr lang="en-US" altLang="en-US" i="1" dirty="0">
                <a:ea typeface="ＭＳ Ｐゴシック" panose="020B0600070205080204" pitchFamily="34" charset="-128"/>
              </a:rPr>
              <a:t>mother</a:t>
            </a:r>
          </a:p>
          <a:p>
            <a:pPr lvl="2"/>
            <a:r>
              <a:rPr lang="en-US" altLang="en-US" dirty="0">
                <a:ea typeface="ＭＳ Ｐゴシック" panose="020B0600070205080204" pitchFamily="34" charset="-128"/>
              </a:rPr>
              <a:t>Using two binary relationships allows partial information (e.g., only mother being known)</a:t>
            </a:r>
          </a:p>
          <a:p>
            <a:pPr lvl="1"/>
            <a:r>
              <a:rPr lang="en-US" altLang="en-US" dirty="0">
                <a:ea typeface="ＭＳ Ｐゴシック" panose="020B0600070205080204" pitchFamily="34" charset="-128"/>
              </a:rPr>
              <a:t>But there are some relationships that are naturally non-binary</a:t>
            </a:r>
          </a:p>
          <a:p>
            <a:pPr lvl="2"/>
            <a:r>
              <a:rPr lang="en-US" altLang="en-US" dirty="0">
                <a:ea typeface="ＭＳ Ｐゴシック" panose="020B0600070205080204" pitchFamily="34" charset="-128"/>
              </a:rPr>
              <a:t>Example: </a:t>
            </a:r>
            <a:r>
              <a:rPr lang="en-US" altLang="en-US" i="1" dirty="0" err="1">
                <a:ea typeface="ＭＳ Ｐゴシック" panose="020B0600070205080204" pitchFamily="34" charset="-128"/>
              </a:rPr>
              <a:t>proj_guide</a:t>
            </a:r>
            <a:endParaRPr lang="en-US" altLang="en-US" i="1" dirty="0">
              <a:ea typeface="ＭＳ Ｐゴシック" panose="020B0600070205080204" pitchFamily="34" charset="-128"/>
            </a:endParaRPr>
          </a:p>
        </p:txBody>
      </p:sp>
    </p:spTree>
    <p:extLst>
      <p:ext uri="{BB962C8B-B14F-4D97-AF65-F5344CB8AC3E}">
        <p14:creationId xmlns:p14="http://schemas.microsoft.com/office/powerpoint/2010/main" val="1405032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Today’s Agenda</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
        <p:nvSpPr>
          <p:cNvPr id="8" name="Content Placeholder 2">
            <a:extLst>
              <a:ext uri="{FF2B5EF4-FFF2-40B4-BE49-F238E27FC236}">
                <a16:creationId xmlns:a16="http://schemas.microsoft.com/office/drawing/2014/main" id="{59B89218-269F-3F4B-8E96-80F55DC444EB}"/>
              </a:ext>
            </a:extLst>
          </p:cNvPr>
          <p:cNvSpPr>
            <a:spLocks noGrp="1"/>
          </p:cNvSpPr>
          <p:nvPr>
            <p:ph idx="1"/>
          </p:nvPr>
        </p:nvSpPr>
        <p:spPr>
          <a:xfrm>
            <a:off x="304799" y="914400"/>
            <a:ext cx="11778953" cy="5204093"/>
          </a:xfrm>
        </p:spPr>
        <p:txBody>
          <a:bodyPr>
            <a:noAutofit/>
          </a:bodyPr>
          <a:lstStyle/>
          <a:p>
            <a:r>
              <a:rPr lang="en-US" sz="2000" dirty="0"/>
              <a:t>Questions/answers.</a:t>
            </a:r>
          </a:p>
          <a:p>
            <a:r>
              <a:rPr lang="en-US" sz="2000" dirty="0"/>
              <a:t>Some final topics in Relational Model, SQL, ER Modeling.</a:t>
            </a:r>
          </a:p>
          <a:p>
            <a:pPr lvl="1"/>
            <a:r>
              <a:rPr lang="en-US" sz="1800" dirty="0"/>
              <a:t>Additional operators (from </a:t>
            </a:r>
            <a:r>
              <a:rPr lang="en-US" sz="1800" dirty="0" err="1"/>
              <a:t>RelaX</a:t>
            </a:r>
            <a:r>
              <a:rPr lang="en-US" sz="1800" dirty="0"/>
              <a:t> site).</a:t>
            </a:r>
          </a:p>
          <a:p>
            <a:pPr lvl="1"/>
            <a:r>
              <a:rPr lang="en-US" sz="1800" dirty="0"/>
              <a:t>Weak Entity</a:t>
            </a:r>
          </a:p>
          <a:p>
            <a:pPr lvl="1"/>
            <a:r>
              <a:rPr lang="en-US" sz="1800" dirty="0" err="1"/>
              <a:t>IsA</a:t>
            </a:r>
            <a:r>
              <a:rPr lang="en-US" sz="1800" dirty="0"/>
              <a:t>, Inheritance</a:t>
            </a:r>
          </a:p>
          <a:p>
            <a:pPr lvl="1"/>
            <a:r>
              <a:rPr lang="en-US" sz="1800" dirty="0"/>
              <a:t>Redundant Attributes</a:t>
            </a:r>
          </a:p>
          <a:p>
            <a:pPr lvl="1"/>
            <a:r>
              <a:rPr lang="en-US" sz="1800" dirty="0"/>
              <a:t>Aggregation</a:t>
            </a:r>
          </a:p>
          <a:p>
            <a:pPr lvl="1"/>
            <a:r>
              <a:rPr lang="en-US" sz="1800" dirty="0"/>
              <a:t>ER/RDB design patterns and practices.</a:t>
            </a:r>
          </a:p>
          <a:p>
            <a:r>
              <a:rPr lang="en-US" sz="2000" dirty="0"/>
              <a:t>DB Applications</a:t>
            </a:r>
          </a:p>
          <a:p>
            <a:pPr lvl="1"/>
            <a:r>
              <a:rPr lang="en-US" sz="1800" dirty="0"/>
              <a:t>Web applications, </a:t>
            </a:r>
            <a:r>
              <a:rPr lang="en-US" sz="1800" dirty="0" err="1"/>
              <a:t>Jupyter</a:t>
            </a:r>
            <a:r>
              <a:rPr lang="en-US" sz="1800" dirty="0"/>
              <a:t> notebooks</a:t>
            </a:r>
          </a:p>
          <a:p>
            <a:pPr lvl="1"/>
            <a:r>
              <a:rPr lang="en-US" sz="1800" dirty="0"/>
              <a:t>Connection, cursors</a:t>
            </a:r>
          </a:p>
          <a:p>
            <a:pPr lvl="1"/>
            <a:r>
              <a:rPr lang="en-US" sz="1800" dirty="0"/>
              <a:t>SQL Injection</a:t>
            </a:r>
          </a:p>
          <a:p>
            <a:r>
              <a:rPr lang="en-US" sz="2000" dirty="0"/>
              <a:t>Some worked examples – Or, Prof. Ferguson lets you watch him write code to make you feel better.</a:t>
            </a:r>
          </a:p>
          <a:p>
            <a:pPr lvl="1"/>
            <a:r>
              <a:rPr lang="en-US" sz="1600" dirty="0"/>
              <a:t>Inheritance</a:t>
            </a:r>
          </a:p>
          <a:p>
            <a:pPr lvl="1"/>
            <a:r>
              <a:rPr lang="en-US" sz="1600" dirty="0"/>
              <a:t>Cleaning up addresses</a:t>
            </a:r>
          </a:p>
          <a:p>
            <a:pPr lvl="1"/>
            <a:endParaRPr lang="en-US" sz="1800" dirty="0"/>
          </a:p>
        </p:txBody>
      </p:sp>
    </p:spTree>
    <p:extLst>
      <p:ext uri="{BB962C8B-B14F-4D97-AF65-F5344CB8AC3E}">
        <p14:creationId xmlns:p14="http://schemas.microsoft.com/office/powerpoint/2010/main" val="3043367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ChangeArrowheads="1"/>
          </p:cNvSpPr>
          <p:nvPr>
            <p:ph type="title" idx="4294967295"/>
          </p:nvPr>
        </p:nvSpPr>
        <p:spPr>
          <a:xfrm>
            <a:off x="2379663" y="69850"/>
            <a:ext cx="8077200" cy="609600"/>
          </a:xfrm>
        </p:spPr>
        <p:txBody>
          <a:bodyPr/>
          <a:lstStyle/>
          <a:p>
            <a:pPr>
              <a:defRPr/>
            </a:pPr>
            <a:r>
              <a:rPr lang="en-US" altLang="en-US" sz="2400">
                <a:effectLst>
                  <a:outerShdw blurRad="38100" dist="38100" dir="2700000" algn="tl">
                    <a:srgbClr val="C0C0C0"/>
                  </a:outerShdw>
                </a:effectLst>
              </a:rPr>
              <a:t>Converting Non-Binary Relationships to Binary Form</a:t>
            </a:r>
          </a:p>
        </p:txBody>
      </p:sp>
      <p:sp>
        <p:nvSpPr>
          <p:cNvPr id="76803" name="Rectangle 3"/>
          <p:cNvSpPr>
            <a:spLocks noGrp="1" noChangeArrowheads="1"/>
          </p:cNvSpPr>
          <p:nvPr>
            <p:ph type="body" idx="4294967295"/>
          </p:nvPr>
        </p:nvSpPr>
        <p:spPr>
          <a:xfrm>
            <a:off x="2296357" y="1050926"/>
            <a:ext cx="8012512" cy="3179699"/>
          </a:xfrm>
        </p:spPr>
        <p:txBody>
          <a:bodyPr/>
          <a:lstStyle/>
          <a:p>
            <a:pPr>
              <a:lnSpc>
                <a:spcPct val="90000"/>
              </a:lnSpc>
            </a:pPr>
            <a:r>
              <a:rPr lang="en-US" altLang="en-US" dirty="0"/>
              <a:t>In general, any non-binary relationship can be represented using binary relationships by creating an artificial entity set.</a:t>
            </a:r>
          </a:p>
          <a:p>
            <a:pPr lvl="1">
              <a:lnSpc>
                <a:spcPct val="90000"/>
              </a:lnSpc>
            </a:pPr>
            <a:r>
              <a:rPr lang="en-US" altLang="en-US" dirty="0">
                <a:ea typeface="ＭＳ Ｐゴシック" panose="020B0600070205080204" pitchFamily="34" charset="-128"/>
              </a:rPr>
              <a:t>Replace </a:t>
            </a:r>
            <a:r>
              <a:rPr lang="en-US" altLang="en-US" i="1" dirty="0">
                <a:ea typeface="ＭＳ Ｐゴシック" panose="020B0600070205080204" pitchFamily="34" charset="-128"/>
              </a:rPr>
              <a:t>R </a:t>
            </a:r>
            <a:r>
              <a:rPr lang="en-US" altLang="en-US" dirty="0">
                <a:ea typeface="ＭＳ Ｐゴシック" panose="020B0600070205080204" pitchFamily="34" charset="-128"/>
              </a:rPr>
              <a:t>between entity sets A, B and C</a:t>
            </a:r>
            <a:r>
              <a:rPr lang="en-US" altLang="en-US" i="1" dirty="0">
                <a:ea typeface="ＭＳ Ｐゴシック" panose="020B0600070205080204" pitchFamily="34" charset="-128"/>
              </a:rPr>
              <a:t> </a:t>
            </a:r>
            <a:r>
              <a:rPr lang="en-US" altLang="en-US" dirty="0">
                <a:ea typeface="ＭＳ Ｐゴシック" panose="020B0600070205080204" pitchFamily="34" charset="-128"/>
              </a:rPr>
              <a:t>by an entity set </a:t>
            </a:r>
            <a:r>
              <a:rPr lang="en-US" altLang="en-US" i="1" dirty="0">
                <a:ea typeface="ＭＳ Ｐゴシック" panose="020B0600070205080204" pitchFamily="34" charset="-128"/>
              </a:rPr>
              <a:t>E</a:t>
            </a:r>
            <a:r>
              <a:rPr lang="en-US" altLang="en-US" dirty="0">
                <a:ea typeface="ＭＳ Ｐゴシック" panose="020B0600070205080204" pitchFamily="34" charset="-128"/>
              </a:rPr>
              <a:t>, and three relationship sets: </a:t>
            </a:r>
          </a:p>
          <a:p>
            <a:pPr>
              <a:lnSpc>
                <a:spcPct val="90000"/>
              </a:lnSpc>
              <a:buFont typeface="Monotype Sorts" charset="2"/>
              <a:buNone/>
            </a:pPr>
            <a:r>
              <a:rPr lang="en-US" altLang="en-US" dirty="0"/>
              <a:t>		1. </a:t>
            </a:r>
            <a:r>
              <a:rPr lang="en-US" altLang="en-US" i="1" dirty="0"/>
              <a:t>R</a:t>
            </a:r>
            <a:r>
              <a:rPr lang="en-US" altLang="en-US" i="1" baseline="-25000" dirty="0"/>
              <a:t>A</a:t>
            </a:r>
            <a:r>
              <a:rPr lang="en-US" altLang="en-US" dirty="0"/>
              <a:t>, relating </a:t>
            </a:r>
            <a:r>
              <a:rPr lang="en-US" altLang="en-US" i="1" dirty="0"/>
              <a:t>E </a:t>
            </a:r>
            <a:r>
              <a:rPr lang="en-US" altLang="en-US" dirty="0"/>
              <a:t>and </a:t>
            </a:r>
            <a:r>
              <a:rPr lang="en-US" altLang="en-US" i="1" dirty="0"/>
              <a:t>A        </a:t>
            </a:r>
            <a:r>
              <a:rPr lang="en-US" altLang="en-US" dirty="0"/>
              <a:t>2.  </a:t>
            </a:r>
            <a:r>
              <a:rPr lang="en-US" altLang="en-US" i="1" dirty="0"/>
              <a:t>R</a:t>
            </a:r>
            <a:r>
              <a:rPr lang="en-US" altLang="en-US" i="1" baseline="-25000" dirty="0"/>
              <a:t>B</a:t>
            </a:r>
            <a:r>
              <a:rPr lang="en-US" altLang="en-US" dirty="0"/>
              <a:t>, relating </a:t>
            </a:r>
            <a:r>
              <a:rPr lang="en-US" altLang="en-US" i="1" dirty="0"/>
              <a:t>E </a:t>
            </a:r>
            <a:r>
              <a:rPr lang="en-US" altLang="en-US" dirty="0"/>
              <a:t>and </a:t>
            </a:r>
            <a:r>
              <a:rPr lang="en-US" altLang="en-US" i="1" dirty="0"/>
              <a:t>B      </a:t>
            </a:r>
            <a:br>
              <a:rPr lang="en-US" altLang="en-US" i="1" dirty="0"/>
            </a:br>
            <a:r>
              <a:rPr lang="en-US" altLang="en-US" i="1" dirty="0"/>
              <a:t>          </a:t>
            </a:r>
            <a:r>
              <a:rPr lang="en-US" altLang="en-US" dirty="0"/>
              <a:t>3. </a:t>
            </a:r>
            <a:r>
              <a:rPr lang="en-US" altLang="en-US" i="1" dirty="0"/>
              <a:t>R</a:t>
            </a:r>
            <a:r>
              <a:rPr lang="en-US" altLang="en-US" i="1" baseline="-25000" dirty="0"/>
              <a:t>C</a:t>
            </a:r>
            <a:r>
              <a:rPr lang="en-US" altLang="en-US" dirty="0"/>
              <a:t>, relating </a:t>
            </a:r>
            <a:r>
              <a:rPr lang="en-US" altLang="en-US" i="1" dirty="0"/>
              <a:t>E </a:t>
            </a:r>
            <a:r>
              <a:rPr lang="en-US" altLang="en-US" dirty="0"/>
              <a:t>and </a:t>
            </a:r>
            <a:r>
              <a:rPr lang="en-US" altLang="en-US" i="1" dirty="0"/>
              <a:t>C</a:t>
            </a:r>
          </a:p>
          <a:p>
            <a:pPr lvl="1">
              <a:lnSpc>
                <a:spcPct val="90000"/>
              </a:lnSpc>
            </a:pPr>
            <a:r>
              <a:rPr lang="en-US" altLang="en-US" dirty="0">
                <a:ea typeface="ＭＳ Ｐゴシック" panose="020B0600070205080204" pitchFamily="34" charset="-128"/>
              </a:rPr>
              <a:t>Create an identifying attribute for </a:t>
            </a:r>
            <a:r>
              <a:rPr lang="en-US" altLang="en-US" i="1" dirty="0">
                <a:ea typeface="ＭＳ Ｐゴシック" panose="020B0600070205080204" pitchFamily="34" charset="-128"/>
              </a:rPr>
              <a:t>E and </a:t>
            </a:r>
            <a:r>
              <a:rPr lang="en-US" altLang="en-US" dirty="0">
                <a:ea typeface="ＭＳ Ｐゴシック" panose="020B0600070205080204" pitchFamily="34" charset="-128"/>
              </a:rPr>
              <a:t>add any attributes of </a:t>
            </a:r>
            <a:r>
              <a:rPr lang="en-US" altLang="en-US" i="1" dirty="0">
                <a:ea typeface="ＭＳ Ｐゴシック" panose="020B0600070205080204" pitchFamily="34" charset="-128"/>
              </a:rPr>
              <a:t>R </a:t>
            </a:r>
            <a:r>
              <a:rPr lang="en-US" altLang="en-US" dirty="0">
                <a:ea typeface="ＭＳ Ｐゴシック" panose="020B0600070205080204" pitchFamily="34" charset="-128"/>
              </a:rPr>
              <a:t>to </a:t>
            </a:r>
            <a:r>
              <a:rPr lang="en-US" altLang="en-US" i="1" dirty="0">
                <a:ea typeface="ＭＳ Ｐゴシック" panose="020B0600070205080204" pitchFamily="34" charset="-128"/>
              </a:rPr>
              <a:t>E </a:t>
            </a:r>
          </a:p>
          <a:p>
            <a:pPr lvl="1">
              <a:lnSpc>
                <a:spcPct val="90000"/>
              </a:lnSpc>
            </a:pPr>
            <a:r>
              <a:rPr lang="en-US" altLang="en-US" dirty="0">
                <a:ea typeface="ＭＳ Ｐゴシック" panose="020B0600070205080204" pitchFamily="34" charset="-128"/>
              </a:rPr>
              <a:t>For each relationship (</a:t>
            </a:r>
            <a:r>
              <a:rPr lang="en-US" altLang="en-US" i="1" dirty="0" err="1">
                <a:ea typeface="ＭＳ Ｐゴシック" panose="020B0600070205080204" pitchFamily="34" charset="-128"/>
              </a:rPr>
              <a:t>a</a:t>
            </a:r>
            <a:r>
              <a:rPr lang="en-US" altLang="en-US" i="1" baseline="-25000" dirty="0" err="1">
                <a:ea typeface="ＭＳ Ｐゴシック" panose="020B0600070205080204" pitchFamily="34" charset="-128"/>
              </a:rPr>
              <a:t>i</a:t>
            </a:r>
            <a:r>
              <a:rPr lang="en-US" altLang="en-US" i="1" dirty="0">
                <a:ea typeface="ＭＳ Ｐゴシック" panose="020B0600070205080204" pitchFamily="34" charset="-128"/>
              </a:rPr>
              <a:t> , b</a:t>
            </a:r>
            <a:r>
              <a:rPr lang="en-US" altLang="en-US" i="1" baseline="-25000" dirty="0">
                <a:ea typeface="ＭＳ Ｐゴシック" panose="020B0600070205080204" pitchFamily="34" charset="-128"/>
              </a:rPr>
              <a:t>i</a:t>
            </a:r>
            <a:r>
              <a:rPr lang="en-US" altLang="en-US" i="1" dirty="0">
                <a:ea typeface="ＭＳ Ｐゴシック" panose="020B0600070205080204" pitchFamily="34" charset="-128"/>
              </a:rPr>
              <a:t> , c</a:t>
            </a:r>
            <a:r>
              <a:rPr lang="en-US" altLang="en-US" i="1" baseline="-25000" dirty="0">
                <a:ea typeface="ＭＳ Ｐゴシック" panose="020B0600070205080204" pitchFamily="34" charset="-128"/>
              </a:rPr>
              <a:t>i</a:t>
            </a:r>
            <a:r>
              <a:rPr lang="en-US" altLang="en-US" dirty="0">
                <a:ea typeface="ＭＳ Ｐゴシック" panose="020B0600070205080204" pitchFamily="34" charset="-128"/>
              </a:rPr>
              <a:t>) in </a:t>
            </a:r>
            <a:r>
              <a:rPr lang="en-US" altLang="en-US" i="1" dirty="0">
                <a:ea typeface="ＭＳ Ｐゴシック" panose="020B0600070205080204" pitchFamily="34" charset="-128"/>
              </a:rPr>
              <a:t>R,</a:t>
            </a:r>
            <a:r>
              <a:rPr lang="en-US" altLang="en-US" dirty="0">
                <a:ea typeface="ＭＳ Ｐゴシック" panose="020B0600070205080204" pitchFamily="34" charset="-128"/>
              </a:rPr>
              <a:t> create </a:t>
            </a:r>
          </a:p>
          <a:p>
            <a:pPr>
              <a:lnSpc>
                <a:spcPct val="90000"/>
              </a:lnSpc>
              <a:buFont typeface="Monotype Sorts" charset="2"/>
              <a:buNone/>
            </a:pPr>
            <a:r>
              <a:rPr lang="en-US" altLang="en-US" dirty="0"/>
              <a:t>	      1. a new entity </a:t>
            </a:r>
            <a:r>
              <a:rPr lang="en-US" altLang="en-US" i="1" dirty="0" err="1"/>
              <a:t>e</a:t>
            </a:r>
            <a:r>
              <a:rPr lang="en-US" altLang="en-US" i="1" baseline="-25000" dirty="0" err="1"/>
              <a:t>i</a:t>
            </a:r>
            <a:r>
              <a:rPr lang="en-US" altLang="en-US" i="1" dirty="0"/>
              <a:t> </a:t>
            </a:r>
            <a:r>
              <a:rPr lang="en-US" altLang="en-US" dirty="0"/>
              <a:t>in the entity set </a:t>
            </a:r>
            <a:r>
              <a:rPr lang="en-US" altLang="en-US" i="1" dirty="0"/>
              <a:t>E       </a:t>
            </a:r>
            <a:r>
              <a:rPr lang="en-US" altLang="en-US" dirty="0"/>
              <a:t>2. add (</a:t>
            </a:r>
            <a:r>
              <a:rPr lang="en-US" altLang="en-US" i="1" dirty="0" err="1"/>
              <a:t>e</a:t>
            </a:r>
            <a:r>
              <a:rPr lang="en-US" altLang="en-US" i="1" baseline="-25000" dirty="0" err="1"/>
              <a:t>i</a:t>
            </a:r>
            <a:r>
              <a:rPr lang="en-US" altLang="en-US" i="1" dirty="0"/>
              <a:t> , </a:t>
            </a:r>
            <a:r>
              <a:rPr lang="en-US" altLang="en-US" i="1" dirty="0" err="1"/>
              <a:t>a</a:t>
            </a:r>
            <a:r>
              <a:rPr lang="en-US" altLang="en-US" i="1" baseline="-25000" dirty="0" err="1"/>
              <a:t>i</a:t>
            </a:r>
            <a:r>
              <a:rPr lang="en-US" altLang="en-US" i="1" baseline="-25000" dirty="0"/>
              <a:t> </a:t>
            </a:r>
            <a:r>
              <a:rPr lang="en-US" altLang="en-US" dirty="0"/>
              <a:t>) to </a:t>
            </a:r>
            <a:r>
              <a:rPr lang="en-US" altLang="en-US" i="1" dirty="0"/>
              <a:t>R</a:t>
            </a:r>
            <a:r>
              <a:rPr lang="en-US" altLang="en-US" i="1" baseline="-25000" dirty="0"/>
              <a:t>A</a:t>
            </a:r>
          </a:p>
          <a:p>
            <a:pPr>
              <a:lnSpc>
                <a:spcPct val="90000"/>
              </a:lnSpc>
              <a:buFont typeface="Monotype Sorts" charset="2"/>
              <a:buNone/>
            </a:pPr>
            <a:r>
              <a:rPr lang="en-US" altLang="en-US" dirty="0"/>
              <a:t>	      3. add (</a:t>
            </a:r>
            <a:r>
              <a:rPr lang="en-US" altLang="en-US" i="1" dirty="0" err="1"/>
              <a:t>e</a:t>
            </a:r>
            <a:r>
              <a:rPr lang="en-US" altLang="en-US" i="1" baseline="-25000" dirty="0" err="1"/>
              <a:t>i</a:t>
            </a:r>
            <a:r>
              <a:rPr lang="en-US" altLang="en-US" i="1" dirty="0"/>
              <a:t> , b</a:t>
            </a:r>
            <a:r>
              <a:rPr lang="en-US" altLang="en-US" i="1" baseline="-25000" dirty="0"/>
              <a:t>i</a:t>
            </a:r>
            <a:r>
              <a:rPr lang="en-US" altLang="en-US" i="1" dirty="0"/>
              <a:t> </a:t>
            </a:r>
            <a:r>
              <a:rPr lang="en-US" altLang="en-US" dirty="0"/>
              <a:t>) to </a:t>
            </a:r>
            <a:r>
              <a:rPr lang="en-US" altLang="en-US" i="1" dirty="0"/>
              <a:t>R</a:t>
            </a:r>
            <a:r>
              <a:rPr lang="en-US" altLang="en-US" i="1" baseline="-25000" dirty="0"/>
              <a:t>B</a:t>
            </a:r>
            <a:r>
              <a:rPr lang="en-US" altLang="en-US" i="1" dirty="0"/>
              <a:t>      </a:t>
            </a:r>
            <a:r>
              <a:rPr lang="en-US" altLang="en-US" dirty="0"/>
              <a:t>	             4. add (</a:t>
            </a:r>
            <a:r>
              <a:rPr lang="en-US" altLang="en-US" i="1" dirty="0" err="1"/>
              <a:t>e</a:t>
            </a:r>
            <a:r>
              <a:rPr lang="en-US" altLang="en-US" i="1" baseline="-25000" dirty="0" err="1"/>
              <a:t>i</a:t>
            </a:r>
            <a:r>
              <a:rPr lang="en-US" altLang="en-US" i="1" dirty="0"/>
              <a:t> , c</a:t>
            </a:r>
            <a:r>
              <a:rPr lang="en-US" altLang="en-US" i="1" baseline="-25000" dirty="0"/>
              <a:t>i </a:t>
            </a:r>
            <a:r>
              <a:rPr lang="en-US" altLang="en-US" dirty="0"/>
              <a:t>) to </a:t>
            </a:r>
            <a:r>
              <a:rPr lang="en-US" altLang="en-US" i="1" dirty="0"/>
              <a:t>R</a:t>
            </a:r>
            <a:r>
              <a:rPr lang="en-US" altLang="en-US" i="1" baseline="-25000" dirty="0"/>
              <a:t>C</a:t>
            </a:r>
          </a:p>
        </p:txBody>
      </p:sp>
      <p:pic>
        <p:nvPicPr>
          <p:cNvPr id="76804" name="Picture 5" descr="C:\Users\as668\Desktop\Oasis-9-12\6_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5411" y="4169665"/>
            <a:ext cx="4333875" cy="154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2697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title" idx="4294967295"/>
          </p:nvPr>
        </p:nvSpPr>
        <p:spPr>
          <a:xfrm>
            <a:off x="2305050" y="-15875"/>
            <a:ext cx="8096250" cy="696913"/>
          </a:xfrm>
        </p:spPr>
        <p:txBody>
          <a:bodyPr/>
          <a:lstStyle/>
          <a:p>
            <a:pPr>
              <a:defRPr/>
            </a:pPr>
            <a:r>
              <a:rPr lang="en-US" altLang="en-US">
                <a:effectLst>
                  <a:outerShdw blurRad="38100" dist="38100" dir="2700000" algn="tl">
                    <a:srgbClr val="C0C0C0"/>
                  </a:outerShdw>
                </a:effectLst>
              </a:rPr>
              <a:t>Converting Non-Binary Relationships (Cont.)</a:t>
            </a:r>
          </a:p>
        </p:txBody>
      </p:sp>
      <p:sp>
        <p:nvSpPr>
          <p:cNvPr id="77827" name="Rectangle 3"/>
          <p:cNvSpPr>
            <a:spLocks noGrp="1" noChangeArrowheads="1"/>
          </p:cNvSpPr>
          <p:nvPr>
            <p:ph type="body" idx="4294967295"/>
          </p:nvPr>
        </p:nvSpPr>
        <p:spPr>
          <a:xfrm>
            <a:off x="2287294" y="1160464"/>
            <a:ext cx="7594854" cy="3387153"/>
          </a:xfrm>
        </p:spPr>
        <p:txBody>
          <a:bodyPr/>
          <a:lstStyle/>
          <a:p>
            <a:r>
              <a:rPr lang="en-US" altLang="en-US" dirty="0"/>
              <a:t>Also need to translate constraints</a:t>
            </a:r>
          </a:p>
          <a:p>
            <a:pPr lvl="1"/>
            <a:r>
              <a:rPr lang="en-US" altLang="en-US" dirty="0">
                <a:ea typeface="ＭＳ Ｐゴシック" panose="020B0600070205080204" pitchFamily="34" charset="-128"/>
              </a:rPr>
              <a:t>Translating all constraints may not be possible</a:t>
            </a:r>
          </a:p>
          <a:p>
            <a:pPr lvl="1"/>
            <a:r>
              <a:rPr lang="en-US" altLang="en-US" dirty="0">
                <a:ea typeface="ＭＳ Ｐゴシック" panose="020B0600070205080204" pitchFamily="34" charset="-128"/>
              </a:rPr>
              <a:t>There may be instances in the translated schema that</a:t>
            </a:r>
            <a:br>
              <a:rPr lang="en-US" altLang="en-US" dirty="0">
                <a:ea typeface="ＭＳ Ｐゴシック" panose="020B0600070205080204" pitchFamily="34" charset="-128"/>
              </a:rPr>
            </a:br>
            <a:r>
              <a:rPr lang="en-US" altLang="en-US" dirty="0">
                <a:ea typeface="ＭＳ Ｐゴシック" panose="020B0600070205080204" pitchFamily="34" charset="-128"/>
              </a:rPr>
              <a:t>cannot correspond to any instance of </a:t>
            </a:r>
            <a:r>
              <a:rPr lang="en-US" altLang="en-US" i="1" dirty="0">
                <a:ea typeface="ＭＳ Ｐゴシック" panose="020B0600070205080204" pitchFamily="34" charset="-128"/>
              </a:rPr>
              <a:t>R</a:t>
            </a:r>
          </a:p>
          <a:p>
            <a:pPr lvl="2"/>
            <a:r>
              <a:rPr lang="en-US" altLang="en-US" dirty="0">
                <a:ea typeface="ＭＳ Ｐゴシック" panose="020B0600070205080204" pitchFamily="34" charset="-128"/>
              </a:rPr>
              <a:t>Exercise:</a:t>
            </a:r>
            <a:r>
              <a:rPr lang="en-US" altLang="en-US" i="1" dirty="0">
                <a:ea typeface="ＭＳ Ｐゴシック" panose="020B0600070205080204" pitchFamily="34" charset="-128"/>
              </a:rPr>
              <a:t>  add constraints to the relationships R</a:t>
            </a:r>
            <a:r>
              <a:rPr lang="en-US" altLang="en-US" i="1" baseline="-25000" dirty="0">
                <a:ea typeface="ＭＳ Ｐゴシック" panose="020B0600070205080204" pitchFamily="34" charset="-128"/>
              </a:rPr>
              <a:t>A</a:t>
            </a:r>
            <a:r>
              <a:rPr lang="en-US" altLang="en-US" i="1" dirty="0">
                <a:ea typeface="ＭＳ Ｐゴシック" panose="020B0600070205080204" pitchFamily="34" charset="-128"/>
              </a:rPr>
              <a:t>, R</a:t>
            </a:r>
            <a:r>
              <a:rPr lang="en-US" altLang="en-US" i="1" baseline="-25000" dirty="0">
                <a:ea typeface="ＭＳ Ｐゴシック" panose="020B0600070205080204" pitchFamily="34" charset="-128"/>
              </a:rPr>
              <a:t>B</a:t>
            </a:r>
            <a:r>
              <a:rPr lang="en-US" altLang="en-US" i="1" dirty="0">
                <a:ea typeface="ＭＳ Ｐゴシック" panose="020B0600070205080204" pitchFamily="34" charset="-128"/>
              </a:rPr>
              <a:t> and R</a:t>
            </a:r>
            <a:r>
              <a:rPr lang="en-US" altLang="en-US" i="1" baseline="-25000" dirty="0">
                <a:ea typeface="ＭＳ Ｐゴシック" panose="020B0600070205080204" pitchFamily="34" charset="-128"/>
              </a:rPr>
              <a:t>C </a:t>
            </a:r>
            <a:r>
              <a:rPr lang="en-US" altLang="en-US" dirty="0">
                <a:ea typeface="ＭＳ Ｐゴシック" panose="020B0600070205080204" pitchFamily="34" charset="-128"/>
              </a:rPr>
              <a:t>to ensure that a newly created entity corresponds to exactly one entity in each of entity sets </a:t>
            </a:r>
            <a:r>
              <a:rPr lang="en-US" altLang="en-US" i="1" dirty="0">
                <a:ea typeface="ＭＳ Ｐゴシック" panose="020B0600070205080204" pitchFamily="34" charset="-128"/>
              </a:rPr>
              <a:t>A, B</a:t>
            </a:r>
            <a:r>
              <a:rPr lang="en-US" altLang="en-US" dirty="0">
                <a:ea typeface="ＭＳ Ｐゴシック" panose="020B0600070205080204" pitchFamily="34" charset="-128"/>
              </a:rPr>
              <a:t> and </a:t>
            </a:r>
            <a:r>
              <a:rPr lang="en-US" altLang="en-US" i="1" dirty="0">
                <a:ea typeface="ＭＳ Ｐゴシック" panose="020B0600070205080204" pitchFamily="34" charset="-128"/>
              </a:rPr>
              <a:t>C</a:t>
            </a:r>
          </a:p>
          <a:p>
            <a:pPr lvl="1"/>
            <a:r>
              <a:rPr lang="en-US" altLang="en-US" dirty="0">
                <a:ea typeface="ＭＳ Ｐゴシック" panose="020B0600070205080204" pitchFamily="34" charset="-128"/>
              </a:rPr>
              <a:t>We can avoid creating an identifying attribute by making E a weak entity set (described shortly) identified by the three relationship sets </a:t>
            </a:r>
          </a:p>
          <a:p>
            <a:endParaRPr lang="en-US" altLang="en-US" sz="2000" dirty="0"/>
          </a:p>
        </p:txBody>
      </p:sp>
    </p:spTree>
    <p:extLst>
      <p:ext uri="{BB962C8B-B14F-4D97-AF65-F5344CB8AC3E}">
        <p14:creationId xmlns:p14="http://schemas.microsoft.com/office/powerpoint/2010/main" val="2776065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Design Decisions</a:t>
            </a:r>
          </a:p>
        </p:txBody>
      </p:sp>
      <p:sp>
        <p:nvSpPr>
          <p:cNvPr id="78851" name="Rectangle 3"/>
          <p:cNvSpPr>
            <a:spLocks noGrp="1" noChangeArrowheads="1"/>
          </p:cNvSpPr>
          <p:nvPr>
            <p:ph type="body" idx="1"/>
          </p:nvPr>
        </p:nvSpPr>
        <p:spPr>
          <a:xfrm>
            <a:off x="2292350" y="1166941"/>
            <a:ext cx="7523394" cy="4136580"/>
          </a:xfrm>
        </p:spPr>
        <p:txBody>
          <a:bodyPr/>
          <a:lstStyle/>
          <a:p>
            <a:r>
              <a:rPr lang="en-US" altLang="en-US" dirty="0"/>
              <a:t>The use of an attribute or entity set to represent an object.</a:t>
            </a:r>
          </a:p>
          <a:p>
            <a:r>
              <a:rPr lang="en-US" altLang="en-US" dirty="0"/>
              <a:t>Whether a real-world concept is best expressed by an entity set or a relationship set.</a:t>
            </a:r>
          </a:p>
          <a:p>
            <a:r>
              <a:rPr lang="en-US" altLang="en-US" dirty="0"/>
              <a:t>The use of a ternary relationship versus a pair of binary relationships.</a:t>
            </a:r>
          </a:p>
          <a:p>
            <a:r>
              <a:rPr lang="en-US" altLang="en-US" dirty="0"/>
              <a:t>The use of a strong or weak entity set.</a:t>
            </a:r>
          </a:p>
          <a:p>
            <a:r>
              <a:rPr lang="en-US" altLang="en-US" dirty="0"/>
              <a:t>The use of specialization/generalization – contributes to modularity in the design.</a:t>
            </a:r>
          </a:p>
          <a:p>
            <a:r>
              <a:rPr lang="en-US" altLang="en-US" dirty="0"/>
              <a:t>The use of aggregation – can treat the aggregate entity set as a single unit without concern for the details of its internal structure.</a:t>
            </a:r>
          </a:p>
        </p:txBody>
      </p:sp>
    </p:spTree>
    <p:extLst>
      <p:ext uri="{BB962C8B-B14F-4D97-AF65-F5344CB8AC3E}">
        <p14:creationId xmlns:p14="http://schemas.microsoft.com/office/powerpoint/2010/main" val="528597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4267"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Web Applications</a:t>
            </a:r>
            <a:br>
              <a:rPr kumimoji="0" lang="en-US" altLang="en-US" sz="4267"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4267"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Access Databases</a:t>
            </a:r>
            <a:endPar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9" name="TextBox 9">
            <a:extLst>
              <a:ext uri="{FF2B5EF4-FFF2-40B4-BE49-F238E27FC236}">
                <a16:creationId xmlns:a16="http://schemas.microsoft.com/office/drawing/2014/main" id="{72FA926B-1F07-8546-B7AD-EC0985A40D4D}"/>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Tree>
    <p:extLst>
      <p:ext uri="{BB962C8B-B14F-4D97-AF65-F5344CB8AC3E}">
        <p14:creationId xmlns:p14="http://schemas.microsoft.com/office/powerpoint/2010/main" val="2438914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Web Application Structure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pic>
        <p:nvPicPr>
          <p:cNvPr id="4" name="Picture 3">
            <a:extLst>
              <a:ext uri="{FF2B5EF4-FFF2-40B4-BE49-F238E27FC236}">
                <a16:creationId xmlns:a16="http://schemas.microsoft.com/office/drawing/2014/main" id="{1DDA320C-41BE-984D-9B96-96D6318CE203}"/>
              </a:ext>
            </a:extLst>
          </p:cNvPr>
          <p:cNvPicPr>
            <a:picLocks noChangeAspect="1"/>
          </p:cNvPicPr>
          <p:nvPr/>
        </p:nvPicPr>
        <p:blipFill>
          <a:blip r:embed="rId4"/>
          <a:stretch>
            <a:fillRect/>
          </a:stretch>
        </p:blipFill>
        <p:spPr>
          <a:xfrm>
            <a:off x="304800" y="742541"/>
            <a:ext cx="5729907" cy="2934660"/>
          </a:xfrm>
          <a:prstGeom prst="rect">
            <a:avLst/>
          </a:prstGeom>
          <a:ln>
            <a:solidFill>
              <a:schemeClr val="tx1"/>
            </a:solidFill>
          </a:ln>
        </p:spPr>
      </p:pic>
      <p:pic>
        <p:nvPicPr>
          <p:cNvPr id="5" name="Picture 4">
            <a:extLst>
              <a:ext uri="{FF2B5EF4-FFF2-40B4-BE49-F238E27FC236}">
                <a16:creationId xmlns:a16="http://schemas.microsoft.com/office/drawing/2014/main" id="{C20A7B34-DD76-5D4B-B546-F49B009C71E8}"/>
              </a:ext>
            </a:extLst>
          </p:cNvPr>
          <p:cNvPicPr>
            <a:picLocks noChangeAspect="1"/>
          </p:cNvPicPr>
          <p:nvPr/>
        </p:nvPicPr>
        <p:blipFill>
          <a:blip r:embed="rId5"/>
          <a:stretch>
            <a:fillRect/>
          </a:stretch>
        </p:blipFill>
        <p:spPr>
          <a:xfrm>
            <a:off x="304800" y="3810142"/>
            <a:ext cx="7928112" cy="2391647"/>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BAC3D796-6A94-E84E-B2CF-98F4785AC28E}"/>
              </a:ext>
            </a:extLst>
          </p:cNvPr>
          <p:cNvCxnSpPr/>
          <p:nvPr/>
        </p:nvCxnSpPr>
        <p:spPr>
          <a:xfrm>
            <a:off x="2054086" y="6112336"/>
            <a:ext cx="27432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313D5D7-8BD0-F048-B7D3-F0D8E4DB211C}"/>
              </a:ext>
            </a:extLst>
          </p:cNvPr>
          <p:cNvCxnSpPr>
            <a:cxnSpLocks/>
          </p:cNvCxnSpPr>
          <p:nvPr/>
        </p:nvCxnSpPr>
        <p:spPr>
          <a:xfrm flipH="1">
            <a:off x="4797286" y="4890052"/>
            <a:ext cx="785194" cy="122228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14">
            <a:extLst>
              <a:ext uri="{FF2B5EF4-FFF2-40B4-BE49-F238E27FC236}">
                <a16:creationId xmlns:a16="http://schemas.microsoft.com/office/drawing/2014/main" id="{0B9E1C3C-0007-644E-AE88-EAF217AD165C}"/>
              </a:ext>
            </a:extLst>
          </p:cNvPr>
          <p:cNvSpPr>
            <a:spLocks noGrp="1"/>
          </p:cNvSpPr>
          <p:nvPr>
            <p:ph idx="1"/>
          </p:nvPr>
        </p:nvSpPr>
        <p:spPr>
          <a:xfrm>
            <a:off x="6251713" y="717717"/>
            <a:ext cx="5496339" cy="2935792"/>
          </a:xfrm>
        </p:spPr>
        <p:txBody>
          <a:bodyPr>
            <a:normAutofit/>
          </a:bodyPr>
          <a:lstStyle/>
          <a:p>
            <a:r>
              <a:rPr lang="en-US" sz="2000" dirty="0"/>
              <a:t>Client produces what the user sees.</a:t>
            </a:r>
          </a:p>
          <a:p>
            <a:pPr lvl="1"/>
            <a:r>
              <a:rPr lang="en-US" sz="1600" dirty="0"/>
              <a:t>Based on some kind of markup language/templates.</a:t>
            </a:r>
          </a:p>
          <a:p>
            <a:pPr lvl="1"/>
            <a:r>
              <a:rPr lang="en-US" sz="1600" dirty="0"/>
              <a:t>Data returned from REST API calls.</a:t>
            </a:r>
          </a:p>
          <a:p>
            <a:r>
              <a:rPr lang="en-US" sz="2000" dirty="0"/>
              <a:t>Web server – returns static content.</a:t>
            </a:r>
          </a:p>
          <a:p>
            <a:r>
              <a:rPr lang="en-US" sz="2000" dirty="0"/>
              <a:t>Web application:</a:t>
            </a:r>
          </a:p>
          <a:p>
            <a:pPr lvl="1"/>
            <a:r>
              <a:rPr lang="en-US" sz="1600" dirty="0"/>
              <a:t>Implements application logic.</a:t>
            </a:r>
          </a:p>
          <a:p>
            <a:pPr lvl="1"/>
            <a:r>
              <a:rPr lang="en-US" sz="1600" dirty="0"/>
              <a:t>Queries database using SQL.</a:t>
            </a:r>
          </a:p>
          <a:p>
            <a:r>
              <a:rPr lang="en-US" sz="2000" dirty="0"/>
              <a:t>DB Server: SQL statements and response</a:t>
            </a:r>
          </a:p>
        </p:txBody>
      </p:sp>
      <p:sp>
        <p:nvSpPr>
          <p:cNvPr id="19" name="Content Placeholder 14">
            <a:extLst>
              <a:ext uri="{FF2B5EF4-FFF2-40B4-BE49-F238E27FC236}">
                <a16:creationId xmlns:a16="http://schemas.microsoft.com/office/drawing/2014/main" id="{5F340AA1-21CF-3447-BBB6-FA5477701627}"/>
              </a:ext>
            </a:extLst>
          </p:cNvPr>
          <p:cNvSpPr txBox="1">
            <a:spLocks/>
          </p:cNvSpPr>
          <p:nvPr/>
        </p:nvSpPr>
        <p:spPr>
          <a:xfrm>
            <a:off x="8163525" y="3453438"/>
            <a:ext cx="4071730" cy="29357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There are many frameworks</a:t>
            </a:r>
          </a:p>
          <a:p>
            <a:pPr lvl="1"/>
            <a:r>
              <a:rPr lang="en-US" sz="1600" dirty="0"/>
              <a:t>Angular 2-9.</a:t>
            </a:r>
          </a:p>
          <a:p>
            <a:pPr lvl="1"/>
            <a:r>
              <a:rPr lang="en-US" sz="1600" dirty="0"/>
              <a:t>React.</a:t>
            </a:r>
          </a:p>
          <a:p>
            <a:pPr lvl="1"/>
            <a:r>
              <a:rPr lang="en-US" sz="1600" dirty="0"/>
              <a:t>... ...</a:t>
            </a:r>
          </a:p>
          <a:p>
            <a:r>
              <a:rPr lang="en-US" sz="2000" dirty="0"/>
              <a:t>Client/browser application models</a:t>
            </a:r>
          </a:p>
          <a:p>
            <a:pPr lvl="1"/>
            <a:r>
              <a:rPr lang="en-US" sz="1600" dirty="0"/>
              <a:t>Model-View-Controller</a:t>
            </a:r>
          </a:p>
          <a:p>
            <a:pPr lvl="1"/>
            <a:r>
              <a:rPr lang="en-US" sz="1600" dirty="0"/>
              <a:t>View-Model-</a:t>
            </a:r>
            <a:r>
              <a:rPr lang="en-US" sz="1600" dirty="0" err="1"/>
              <a:t>Viewmodel</a:t>
            </a:r>
            <a:endParaRPr lang="en-US" sz="1600" dirty="0"/>
          </a:p>
          <a:p>
            <a:pPr lvl="1"/>
            <a:r>
              <a:rPr lang="en-US" sz="1600" dirty="0"/>
              <a:t>... ...</a:t>
            </a:r>
          </a:p>
        </p:txBody>
      </p:sp>
    </p:spTree>
    <p:extLst>
      <p:ext uri="{BB962C8B-B14F-4D97-AF65-F5344CB8AC3E}">
        <p14:creationId xmlns:p14="http://schemas.microsoft.com/office/powerpoint/2010/main" val="2424167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SQL Injection</a:t>
            </a:r>
          </a:p>
        </p:txBody>
      </p:sp>
      <p:sp>
        <p:nvSpPr>
          <p:cNvPr id="16387" name="Rectangle 3"/>
          <p:cNvSpPr>
            <a:spLocks noGrp="1" noChangeArrowheads="1"/>
          </p:cNvSpPr>
          <p:nvPr>
            <p:ph type="body" idx="1"/>
          </p:nvPr>
        </p:nvSpPr>
        <p:spPr/>
        <p:txBody>
          <a:bodyPr/>
          <a:lstStyle/>
          <a:p>
            <a:pPr>
              <a:lnSpc>
                <a:spcPct val="90000"/>
              </a:lnSpc>
            </a:pPr>
            <a:r>
              <a:rPr lang="en-US" altLang="en-US" dirty="0"/>
              <a:t>Suppose query is constructed using</a:t>
            </a:r>
          </a:p>
          <a:p>
            <a:pPr lvl="1">
              <a:lnSpc>
                <a:spcPct val="90000"/>
              </a:lnSpc>
            </a:pPr>
            <a:r>
              <a:rPr lang="en-US" altLang="en-US" dirty="0">
                <a:ea typeface="ＭＳ Ｐゴシック" panose="020B0600070205080204" pitchFamily="34" charset="-128"/>
              </a:rPr>
              <a:t>"select * from instructor where name = </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 + name + "</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a:t>
            </a:r>
          </a:p>
          <a:p>
            <a:pPr>
              <a:lnSpc>
                <a:spcPct val="90000"/>
              </a:lnSpc>
            </a:pPr>
            <a:r>
              <a:rPr lang="en-US" altLang="en-US" dirty="0"/>
              <a:t>Suppose the user, instead of entering a name, enters:</a:t>
            </a:r>
          </a:p>
          <a:p>
            <a:pPr lvl="1">
              <a:lnSpc>
                <a:spcPct val="90000"/>
              </a:lnSpc>
            </a:pPr>
            <a:r>
              <a:rPr lang="en-US" altLang="en-US" dirty="0">
                <a:ea typeface="ＭＳ Ｐゴシック" panose="020B0600070205080204" pitchFamily="34" charset="-128"/>
              </a:rPr>
              <a:t>X</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 or </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Y</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 = </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Y</a:t>
            </a:r>
          </a:p>
          <a:p>
            <a:pPr>
              <a:lnSpc>
                <a:spcPct val="90000"/>
              </a:lnSpc>
            </a:pPr>
            <a:r>
              <a:rPr lang="en-US" altLang="en-US" dirty="0"/>
              <a:t>then the resulting statement becomes:</a:t>
            </a:r>
          </a:p>
          <a:p>
            <a:pPr lvl="1">
              <a:lnSpc>
                <a:spcPct val="90000"/>
              </a:lnSpc>
            </a:pPr>
            <a:r>
              <a:rPr lang="en-US" altLang="en-US" dirty="0">
                <a:ea typeface="ＭＳ Ｐゴシック" panose="020B0600070205080204" pitchFamily="34" charset="-128"/>
              </a:rPr>
              <a:t>"select * from instructor where name = </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 + "X</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 or </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Y</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 = </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Y" + "</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a:t>
            </a:r>
          </a:p>
          <a:p>
            <a:pPr lvl="1">
              <a:lnSpc>
                <a:spcPct val="90000"/>
              </a:lnSpc>
            </a:pPr>
            <a:r>
              <a:rPr lang="en-US" altLang="en-US" dirty="0">
                <a:ea typeface="ＭＳ Ｐゴシック" panose="020B0600070205080204" pitchFamily="34" charset="-128"/>
              </a:rPr>
              <a:t>which is:</a:t>
            </a:r>
          </a:p>
          <a:p>
            <a:pPr lvl="2">
              <a:lnSpc>
                <a:spcPct val="90000"/>
              </a:lnSpc>
            </a:pPr>
            <a:r>
              <a:rPr lang="en-US" altLang="en-US" dirty="0">
                <a:ea typeface="ＭＳ Ｐゴシック" panose="020B0600070205080204" pitchFamily="34" charset="-128"/>
              </a:rPr>
              <a:t>select * from instructor where name = </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X</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 or </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Y</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 = </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Y</a:t>
            </a:r>
            <a:r>
              <a:rPr lang="en-US" altLang="ja-JP" dirty="0">
                <a:latin typeface="Arial" panose="020B0604020202020204" pitchFamily="34" charset="0"/>
                <a:ea typeface="ＭＳ Ｐゴシック" panose="020B0600070205080204" pitchFamily="34" charset="-128"/>
              </a:rPr>
              <a:t>'</a:t>
            </a:r>
            <a:endParaRPr lang="en-US" altLang="ja-JP" dirty="0">
              <a:ea typeface="ＭＳ Ｐゴシック" panose="020B0600070205080204" pitchFamily="34" charset="-128"/>
            </a:endParaRPr>
          </a:p>
          <a:p>
            <a:pPr lvl="1">
              <a:lnSpc>
                <a:spcPct val="90000"/>
              </a:lnSpc>
            </a:pPr>
            <a:r>
              <a:rPr lang="en-US" altLang="en-US" dirty="0">
                <a:ea typeface="ＭＳ Ｐゴシック" panose="020B0600070205080204" pitchFamily="34" charset="-128"/>
              </a:rPr>
              <a:t>User could have even used</a:t>
            </a:r>
          </a:p>
          <a:p>
            <a:pPr lvl="2">
              <a:lnSpc>
                <a:spcPct val="90000"/>
              </a:lnSpc>
            </a:pPr>
            <a:r>
              <a:rPr lang="en-US" altLang="en-US" dirty="0">
                <a:ea typeface="ＭＳ Ｐゴシック" panose="020B0600070205080204" pitchFamily="34" charset="-128"/>
              </a:rPr>
              <a:t>X</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 update instructor set salary = salary + 10000; --</a:t>
            </a:r>
          </a:p>
          <a:p>
            <a:pPr>
              <a:lnSpc>
                <a:spcPct val="90000"/>
              </a:lnSpc>
            </a:pPr>
            <a:r>
              <a:rPr lang="en-US" altLang="en-US" dirty="0"/>
              <a:t>Prepared </a:t>
            </a:r>
            <a:r>
              <a:rPr lang="en-US" altLang="en-US" dirty="0" err="1"/>
              <a:t>stament</a:t>
            </a:r>
            <a:r>
              <a:rPr lang="en-US" altLang="en-US" dirty="0"/>
              <a:t> internally uses:</a:t>
            </a:r>
            <a:br>
              <a:rPr lang="en-US" altLang="en-US" dirty="0"/>
            </a:br>
            <a:r>
              <a:rPr lang="en-US" altLang="en-US" dirty="0"/>
              <a:t>"select * from instructor where name = </a:t>
            </a:r>
            <a:r>
              <a:rPr lang="en-US" altLang="ja-JP" dirty="0">
                <a:latin typeface="Arial" panose="020B0604020202020204" pitchFamily="34" charset="0"/>
              </a:rPr>
              <a:t>'</a:t>
            </a:r>
            <a:r>
              <a:rPr lang="en-US" altLang="ja-JP" dirty="0"/>
              <a:t>X\</a:t>
            </a:r>
            <a:r>
              <a:rPr lang="en-US" altLang="ja-JP" dirty="0">
                <a:latin typeface="Arial" panose="020B0604020202020204" pitchFamily="34" charset="0"/>
              </a:rPr>
              <a:t>'</a:t>
            </a:r>
            <a:r>
              <a:rPr lang="en-US" altLang="ja-JP" dirty="0"/>
              <a:t> or \</a:t>
            </a:r>
            <a:r>
              <a:rPr lang="en-US" altLang="ja-JP" dirty="0">
                <a:latin typeface="Arial" panose="020B0604020202020204" pitchFamily="34" charset="0"/>
              </a:rPr>
              <a:t>'</a:t>
            </a:r>
            <a:r>
              <a:rPr lang="en-US" altLang="ja-JP" dirty="0"/>
              <a:t>Y\</a:t>
            </a:r>
            <a:r>
              <a:rPr lang="en-US" altLang="ja-JP" dirty="0">
                <a:latin typeface="Arial" panose="020B0604020202020204" pitchFamily="34" charset="0"/>
              </a:rPr>
              <a:t>'</a:t>
            </a:r>
            <a:r>
              <a:rPr lang="en-US" altLang="ja-JP" dirty="0"/>
              <a:t> = \</a:t>
            </a:r>
            <a:r>
              <a:rPr lang="en-US" altLang="ja-JP" dirty="0">
                <a:latin typeface="Arial" panose="020B0604020202020204" pitchFamily="34" charset="0"/>
              </a:rPr>
              <a:t>'</a:t>
            </a:r>
            <a:r>
              <a:rPr lang="en-US" altLang="ja-JP" dirty="0"/>
              <a:t>Y</a:t>
            </a:r>
            <a:r>
              <a:rPr lang="en-US" altLang="ja-JP" dirty="0">
                <a:latin typeface="Arial" panose="020B0604020202020204" pitchFamily="34" charset="0"/>
              </a:rPr>
              <a:t>'</a:t>
            </a:r>
            <a:endParaRPr lang="en-US" altLang="ja-JP" dirty="0"/>
          </a:p>
          <a:p>
            <a:pPr lvl="1">
              <a:lnSpc>
                <a:spcPct val="90000"/>
              </a:lnSpc>
            </a:pPr>
            <a:r>
              <a:rPr lang="en-US" altLang="en-US" b="1" dirty="0">
                <a:solidFill>
                  <a:srgbClr val="002060"/>
                </a:solidFill>
                <a:ea typeface="ＭＳ Ｐゴシック" panose="020B0600070205080204" pitchFamily="34" charset="-128"/>
              </a:rPr>
              <a:t>Always use prepared statements, with user inputs as parameters</a:t>
            </a:r>
          </a:p>
          <a:p>
            <a:pPr>
              <a:lnSpc>
                <a:spcPct val="90000"/>
              </a:lnSpc>
            </a:pPr>
            <a:endParaRPr lang="en-US" altLang="en-US" dirty="0"/>
          </a:p>
        </p:txBody>
      </p:sp>
    </p:spTree>
    <p:extLst>
      <p:ext uri="{BB962C8B-B14F-4D97-AF65-F5344CB8AC3E}">
        <p14:creationId xmlns:p14="http://schemas.microsoft.com/office/powerpoint/2010/main" val="4278913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Embedded SQL</a:t>
            </a:r>
          </a:p>
        </p:txBody>
      </p:sp>
      <p:sp>
        <p:nvSpPr>
          <p:cNvPr id="27651" name="Rectangle 3"/>
          <p:cNvSpPr>
            <a:spLocks noGrp="1" noChangeArrowheads="1"/>
          </p:cNvSpPr>
          <p:nvPr>
            <p:ph type="body" idx="1"/>
          </p:nvPr>
        </p:nvSpPr>
        <p:spPr>
          <a:xfrm>
            <a:off x="2292351" y="1180730"/>
            <a:ext cx="8105775" cy="5436886"/>
          </a:xfrm>
        </p:spPr>
        <p:txBody>
          <a:bodyPr/>
          <a:lstStyle/>
          <a:p>
            <a:pPr>
              <a:tabLst>
                <a:tab pos="744538" algn="l"/>
              </a:tabLst>
            </a:pPr>
            <a:r>
              <a:rPr lang="en-US" altLang="en-US" dirty="0"/>
              <a:t>The SQL standard defines </a:t>
            </a:r>
            <a:r>
              <a:rPr lang="en-US" altLang="en-US" dirty="0" err="1"/>
              <a:t>embeddings</a:t>
            </a:r>
            <a:r>
              <a:rPr lang="en-US" altLang="en-US" dirty="0"/>
              <a:t> of SQL in a variety of programming languages such as C, C++, Java, Fortran, and PL/1, </a:t>
            </a:r>
          </a:p>
          <a:p>
            <a:pPr>
              <a:tabLst>
                <a:tab pos="744538" algn="l"/>
              </a:tabLst>
            </a:pPr>
            <a:r>
              <a:rPr lang="en-US" altLang="en-US" dirty="0"/>
              <a:t>A language to which SQL queries are embedded is referred to as a </a:t>
            </a:r>
            <a:r>
              <a:rPr lang="en-US" altLang="en-US" b="1" dirty="0">
                <a:solidFill>
                  <a:srgbClr val="002060"/>
                </a:solidFill>
              </a:rPr>
              <a:t>host language</a:t>
            </a:r>
            <a:r>
              <a:rPr lang="en-US" altLang="en-US" dirty="0"/>
              <a:t>, and the SQL structures permitted in the host language comprise </a:t>
            </a:r>
            <a:r>
              <a:rPr lang="en-US" altLang="en-US" i="1" dirty="0"/>
              <a:t>embedded </a:t>
            </a:r>
            <a:r>
              <a:rPr lang="en-US" altLang="en-US" dirty="0"/>
              <a:t>SQL.</a:t>
            </a:r>
          </a:p>
          <a:p>
            <a:pPr>
              <a:tabLst>
                <a:tab pos="744538" algn="l"/>
              </a:tabLst>
            </a:pPr>
            <a:r>
              <a:rPr lang="en-US" altLang="en-US" dirty="0"/>
              <a:t>The basic form of these languages follows that of the System R embedding of SQL into PL/1.</a:t>
            </a:r>
          </a:p>
          <a:p>
            <a:pPr>
              <a:tabLst>
                <a:tab pos="744538" algn="l"/>
              </a:tabLst>
            </a:pPr>
            <a:r>
              <a:rPr lang="en-US" altLang="en-US" b="1" dirty="0">
                <a:solidFill>
                  <a:srgbClr val="002060"/>
                </a:solidFill>
              </a:rPr>
              <a:t>EXEC SQL</a:t>
            </a:r>
            <a:r>
              <a:rPr lang="en-US" altLang="en-US" dirty="0">
                <a:solidFill>
                  <a:srgbClr val="002060"/>
                </a:solidFill>
              </a:rPr>
              <a:t> </a:t>
            </a:r>
            <a:r>
              <a:rPr lang="en-US" altLang="en-US" dirty="0"/>
              <a:t>statement is used in the host language to identify embedded SQL request to the preprocessor</a:t>
            </a:r>
          </a:p>
          <a:p>
            <a:pPr>
              <a:buNone/>
              <a:tabLst>
                <a:tab pos="744538" algn="l"/>
              </a:tabLst>
            </a:pPr>
            <a:r>
              <a:rPr lang="en-US" altLang="en-US" dirty="0"/>
              <a:t>               EXEC SQL &lt;embedded SQL statement &gt;;</a:t>
            </a:r>
          </a:p>
          <a:p>
            <a:pPr>
              <a:buNone/>
              <a:tabLst>
                <a:tab pos="744538" algn="l"/>
              </a:tabLst>
            </a:pPr>
            <a:r>
              <a:rPr lang="en-US" altLang="en-US" dirty="0"/>
              <a:t>      Note:  this varies by language: </a:t>
            </a:r>
          </a:p>
          <a:p>
            <a:pPr lvl="1">
              <a:tabLst>
                <a:tab pos="744538" algn="l"/>
              </a:tabLst>
            </a:pPr>
            <a:r>
              <a:rPr lang="en-US" altLang="en-US" dirty="0">
                <a:ea typeface="ＭＳ Ｐゴシック" panose="020B0600070205080204" pitchFamily="34" charset="-128"/>
              </a:rPr>
              <a:t>In some languages, like COBOL,  the semicolon is replaced with END-EXEC </a:t>
            </a:r>
          </a:p>
          <a:p>
            <a:pPr lvl="1">
              <a:tabLst>
                <a:tab pos="744538" algn="l"/>
              </a:tabLst>
            </a:pPr>
            <a:r>
              <a:rPr lang="en-US" altLang="en-US" dirty="0">
                <a:ea typeface="ＭＳ Ｐゴシック" panose="020B0600070205080204" pitchFamily="34" charset="-128"/>
              </a:rPr>
              <a:t>In Java embedding uses    # SQL { …. };</a:t>
            </a:r>
          </a:p>
          <a:p>
            <a:pPr marL="57150" indent="0">
              <a:buNone/>
              <a:tabLst>
                <a:tab pos="744538" algn="l"/>
              </a:tabLst>
            </a:pPr>
            <a:r>
              <a:rPr lang="en-US" altLang="en-US" dirty="0">
                <a:solidFill>
                  <a:srgbClr val="FF0000"/>
                </a:solidFill>
                <a:ea typeface="ＭＳ Ｐゴシック" panose="020B0600070205080204" pitchFamily="34" charset="-128"/>
              </a:rPr>
              <a:t>DFF Comments:</a:t>
            </a:r>
          </a:p>
          <a:p>
            <a:pPr lvl="1">
              <a:tabLst>
                <a:tab pos="744538" algn="l"/>
              </a:tabLst>
            </a:pPr>
            <a:r>
              <a:rPr lang="en-US" altLang="en-US" dirty="0">
                <a:solidFill>
                  <a:srgbClr val="FF0000"/>
                </a:solidFill>
                <a:ea typeface="ＭＳ Ｐゴシック" panose="020B0600070205080204" pitchFamily="34" charset="-128"/>
              </a:rPr>
              <a:t>Do not worry about this. I will not ask query or programming questions.</a:t>
            </a:r>
          </a:p>
          <a:p>
            <a:pPr lvl="1">
              <a:tabLst>
                <a:tab pos="744538" algn="l"/>
              </a:tabLst>
            </a:pPr>
            <a:r>
              <a:rPr lang="en-US" altLang="en-US" dirty="0">
                <a:solidFill>
                  <a:srgbClr val="FF0000"/>
                </a:solidFill>
                <a:ea typeface="ＭＳ Ｐゴシック" panose="020B0600070205080204" pitchFamily="34" charset="-128"/>
              </a:rPr>
              <a:t>You should be aware. I may ask a short written question.</a:t>
            </a:r>
          </a:p>
          <a:p>
            <a:pPr marL="57150" indent="0">
              <a:buNone/>
              <a:tabLst>
                <a:tab pos="744538" algn="l"/>
              </a:tabLst>
            </a:pPr>
            <a:endParaRPr lang="en-US" altLang="en-US" dirty="0">
              <a:ea typeface="ＭＳ Ｐゴシック" panose="020B0600070205080204" pitchFamily="34" charset="-128"/>
            </a:endParaRPr>
          </a:p>
          <a:p>
            <a:pPr>
              <a:buNone/>
              <a:tabLst>
                <a:tab pos="744538" algn="l"/>
              </a:tabLst>
            </a:pPr>
            <a:endParaRPr lang="en-US" altLang="en-US" dirty="0"/>
          </a:p>
        </p:txBody>
      </p:sp>
    </p:spTree>
    <p:extLst>
      <p:ext uri="{BB962C8B-B14F-4D97-AF65-F5344CB8AC3E}">
        <p14:creationId xmlns:p14="http://schemas.microsoft.com/office/powerpoint/2010/main" val="1848153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 Connections and Cursors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
        <p:nvSpPr>
          <p:cNvPr id="8" name="Content Placeholder 2">
            <a:extLst>
              <a:ext uri="{FF2B5EF4-FFF2-40B4-BE49-F238E27FC236}">
                <a16:creationId xmlns:a16="http://schemas.microsoft.com/office/drawing/2014/main" id="{59B89218-269F-3F4B-8E96-80F55DC444EB}"/>
              </a:ext>
            </a:extLst>
          </p:cNvPr>
          <p:cNvSpPr>
            <a:spLocks noGrp="1"/>
          </p:cNvSpPr>
          <p:nvPr>
            <p:ph idx="1"/>
          </p:nvPr>
        </p:nvSpPr>
        <p:spPr>
          <a:xfrm>
            <a:off x="304799" y="1013012"/>
            <a:ext cx="11778953" cy="5248087"/>
          </a:xfrm>
        </p:spPr>
        <p:txBody>
          <a:bodyPr>
            <a:noAutofit/>
          </a:bodyPr>
          <a:lstStyle/>
          <a:p>
            <a:pPr>
              <a:lnSpc>
                <a:spcPct val="100000"/>
              </a:lnSpc>
              <a:spcBef>
                <a:spcPts val="0"/>
              </a:spcBef>
            </a:pPr>
            <a:r>
              <a:rPr lang="en-US" sz="2000" dirty="0"/>
              <a:t>“A </a:t>
            </a:r>
            <a:r>
              <a:rPr lang="en-US" sz="2000" b="1" dirty="0"/>
              <a:t>Database connection</a:t>
            </a:r>
            <a:r>
              <a:rPr lang="en-US" sz="2000" dirty="0"/>
              <a:t> is a facility in </a:t>
            </a:r>
            <a:r>
              <a:rPr lang="en-US" sz="2000" dirty="0">
                <a:hlinkClick r:id="rId4" tooltip="Computer science"/>
              </a:rPr>
              <a:t>computer science</a:t>
            </a:r>
            <a:r>
              <a:rPr lang="en-US" sz="2000" dirty="0"/>
              <a:t> that allows </a:t>
            </a:r>
            <a:r>
              <a:rPr lang="en-US" sz="2000" dirty="0">
                <a:hlinkClick r:id="rId5" tooltip="Client (computing)"/>
              </a:rPr>
              <a:t>client</a:t>
            </a:r>
            <a:r>
              <a:rPr lang="en-US" sz="2000" dirty="0"/>
              <a:t> software to talk to </a:t>
            </a:r>
            <a:r>
              <a:rPr lang="en-US" sz="2000" dirty="0">
                <a:hlinkClick r:id="rId6" tooltip="Database server"/>
              </a:rPr>
              <a:t>database server</a:t>
            </a:r>
            <a:r>
              <a:rPr lang="en-US" sz="2000" dirty="0"/>
              <a:t> software, whether on the same machine or not. A </a:t>
            </a:r>
            <a:r>
              <a:rPr lang="en-US" sz="2000" b="1" dirty="0"/>
              <a:t>connection</a:t>
            </a:r>
            <a:r>
              <a:rPr lang="en-US" sz="2000" dirty="0"/>
              <a:t> is required to send </a:t>
            </a:r>
            <a:r>
              <a:rPr lang="en-US" sz="2000" dirty="0">
                <a:hlinkClick r:id="rId7" tooltip="Command (computing)"/>
              </a:rPr>
              <a:t>commands</a:t>
            </a:r>
            <a:r>
              <a:rPr lang="en-US" sz="2000" dirty="0"/>
              <a:t> and receive answers, usually in the form of a result set.</a:t>
            </a:r>
            <a:br>
              <a:rPr lang="en-US" sz="2000" dirty="0"/>
            </a:br>
            <a:br>
              <a:rPr lang="en-US" sz="2000" dirty="0"/>
            </a:br>
            <a:r>
              <a:rPr lang="en-US" sz="2000" dirty="0"/>
              <a:t>Connections are built by supplying an underlying </a:t>
            </a:r>
            <a:r>
              <a:rPr lang="en-US" sz="2000" dirty="0">
                <a:hlinkClick r:id="rId8" tooltip="Software driver"/>
              </a:rPr>
              <a:t>driver</a:t>
            </a:r>
            <a:r>
              <a:rPr lang="en-US" sz="2000" dirty="0"/>
              <a:t> or </a:t>
            </a:r>
            <a:r>
              <a:rPr lang="en-US" sz="2000" dirty="0">
                <a:hlinkClick r:id="rId9" tooltip="Data provider (page does not exist)"/>
              </a:rPr>
              <a:t>provider</a:t>
            </a:r>
            <a:r>
              <a:rPr lang="en-US" sz="2000" dirty="0"/>
              <a:t> with a </a:t>
            </a:r>
            <a:r>
              <a:rPr lang="en-US" sz="2000" dirty="0">
                <a:hlinkClick r:id="rId10" tooltip="Connection string"/>
              </a:rPr>
              <a:t>connection string</a:t>
            </a:r>
            <a:r>
              <a:rPr lang="en-US" sz="2000" dirty="0"/>
              <a:t>, which is a way of addressing a specific </a:t>
            </a:r>
            <a:r>
              <a:rPr lang="en-US" sz="2000" dirty="0">
                <a:hlinkClick r:id="rId11" tooltip="Database"/>
              </a:rPr>
              <a:t>database</a:t>
            </a:r>
            <a:r>
              <a:rPr lang="en-US" sz="2000" dirty="0"/>
              <a:t> or </a:t>
            </a:r>
            <a:r>
              <a:rPr lang="en-US" sz="2000" dirty="0">
                <a:hlinkClick r:id="rId12" tooltip="Server (computing)"/>
              </a:rPr>
              <a:t>server</a:t>
            </a:r>
            <a:r>
              <a:rPr lang="en-US" sz="2000" dirty="0"/>
              <a:t> and instance as well as user authentication credentials (for example, </a:t>
            </a:r>
            <a:r>
              <a:rPr lang="en-US" sz="2000" b="1" i="1" dirty="0"/>
              <a:t>Server=</a:t>
            </a:r>
            <a:r>
              <a:rPr lang="en-US" sz="2000" i="1" dirty="0" err="1"/>
              <a:t>sql_box;</a:t>
            </a:r>
            <a:r>
              <a:rPr lang="en-US" sz="2000" b="1" i="1" dirty="0" err="1"/>
              <a:t>Database</a:t>
            </a:r>
            <a:r>
              <a:rPr lang="en-US" sz="2000" b="1" i="1" dirty="0"/>
              <a:t>=</a:t>
            </a:r>
            <a:r>
              <a:rPr lang="en-US" sz="2000" i="1" dirty="0" err="1"/>
              <a:t>Common;</a:t>
            </a:r>
            <a:r>
              <a:rPr lang="en-US" sz="2000" b="1" i="1" dirty="0" err="1"/>
              <a:t>User</a:t>
            </a:r>
            <a:r>
              <a:rPr lang="en-US" sz="2000" b="1" i="1" dirty="0"/>
              <a:t> ID=</a:t>
            </a:r>
            <a:r>
              <a:rPr lang="en-US" sz="2000" i="1" dirty="0" err="1"/>
              <a:t>uid;</a:t>
            </a:r>
            <a:r>
              <a:rPr lang="en-US" sz="2000" b="1" i="1" dirty="0" err="1"/>
              <a:t>Pwd</a:t>
            </a:r>
            <a:r>
              <a:rPr lang="en-US" sz="2000" b="1" i="1" dirty="0"/>
              <a:t>=</a:t>
            </a:r>
            <a:r>
              <a:rPr lang="en-US" sz="2000" i="1" dirty="0"/>
              <a:t>password;</a:t>
            </a:r>
            <a:r>
              <a:rPr lang="en-US" sz="2000" dirty="0"/>
              <a:t>). Once a connection has been built it can be opened and closed at will, and properties (such as the command time-out length, or </a:t>
            </a:r>
            <a:r>
              <a:rPr lang="en-US" sz="2000" dirty="0">
                <a:hlinkClick r:id="rId13" tooltip="Database transaction"/>
              </a:rPr>
              <a:t>transaction</a:t>
            </a:r>
            <a:r>
              <a:rPr lang="en-US" sz="2000" dirty="0"/>
              <a:t>, if one exists) can be set. The Connection String is composed of a set of key/value pairs as dictated by the data access interface and data provider being used.”</a:t>
            </a:r>
          </a:p>
          <a:p>
            <a:pPr>
              <a:lnSpc>
                <a:spcPct val="100000"/>
              </a:lnSpc>
              <a:spcBef>
                <a:spcPts val="0"/>
              </a:spcBef>
            </a:pPr>
            <a:endParaRPr lang="en-US" sz="2000" dirty="0"/>
          </a:p>
          <a:p>
            <a:pPr>
              <a:lnSpc>
                <a:spcPct val="100000"/>
              </a:lnSpc>
              <a:spcBef>
                <a:spcPts val="0"/>
              </a:spcBef>
            </a:pPr>
            <a:r>
              <a:rPr lang="en-US" sz="2000" dirty="0"/>
              <a:t>“A </a:t>
            </a:r>
            <a:r>
              <a:rPr lang="en-US" sz="2000" b="1" dirty="0"/>
              <a:t>database cursor </a:t>
            </a:r>
            <a:r>
              <a:rPr lang="en-US" sz="2000" dirty="0"/>
              <a:t>can be thought of as a pointer to a specific row within a query result.  The pointer can be moved from one row to the next.  Depending on the type of cursor, you may be even able to move it to the previous row.”</a:t>
            </a:r>
          </a:p>
          <a:p>
            <a:pPr>
              <a:lnSpc>
                <a:spcPct val="100000"/>
              </a:lnSpc>
              <a:spcBef>
                <a:spcPts val="0"/>
              </a:spcBef>
            </a:pPr>
            <a:endParaRPr lang="en-US" sz="2000" dirty="0"/>
          </a:p>
        </p:txBody>
      </p:sp>
    </p:spTree>
    <p:extLst>
      <p:ext uri="{BB962C8B-B14F-4D97-AF65-F5344CB8AC3E}">
        <p14:creationId xmlns:p14="http://schemas.microsoft.com/office/powerpoint/2010/main" val="1745547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 Connections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
        <p:nvSpPr>
          <p:cNvPr id="12" name="Rounded Rectangle 11">
            <a:extLst>
              <a:ext uri="{FF2B5EF4-FFF2-40B4-BE49-F238E27FC236}">
                <a16:creationId xmlns:a16="http://schemas.microsoft.com/office/drawing/2014/main" id="{ABDF520B-8742-CC4B-820B-40CEB47AF7B0}"/>
              </a:ext>
            </a:extLst>
          </p:cNvPr>
          <p:cNvSpPr/>
          <p:nvPr/>
        </p:nvSpPr>
        <p:spPr>
          <a:xfrm>
            <a:off x="340784" y="622300"/>
            <a:ext cx="1100551" cy="609600"/>
          </a:xfrm>
          <a:prstGeom prst="round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400">
                <a:solidFill>
                  <a:schemeClr val="bg1"/>
                </a:solidFill>
                <a:latin typeface="+mn-lt"/>
              </a:rPr>
              <a:t>“Client”</a:t>
            </a:r>
            <a:br>
              <a:rPr lang="en-US" sz="1400">
                <a:solidFill>
                  <a:schemeClr val="bg1"/>
                </a:solidFill>
                <a:latin typeface="+mn-lt"/>
              </a:rPr>
            </a:br>
            <a:r>
              <a:rPr lang="en-US" sz="1400">
                <a:solidFill>
                  <a:schemeClr val="bg1"/>
                </a:solidFill>
                <a:latin typeface="+mn-lt"/>
              </a:rPr>
              <a:t>App 1</a:t>
            </a:r>
            <a:endParaRPr lang="en-US" sz="1400" dirty="0">
              <a:solidFill>
                <a:schemeClr val="bg1"/>
              </a:solidFill>
              <a:latin typeface="+mn-lt"/>
            </a:endParaRPr>
          </a:p>
        </p:txBody>
      </p:sp>
      <p:sp>
        <p:nvSpPr>
          <p:cNvPr id="13" name="Rounded Rectangle 12">
            <a:extLst>
              <a:ext uri="{FF2B5EF4-FFF2-40B4-BE49-F238E27FC236}">
                <a16:creationId xmlns:a16="http://schemas.microsoft.com/office/drawing/2014/main" id="{52280A44-C4F7-9643-9427-82768EF010AD}"/>
              </a:ext>
            </a:extLst>
          </p:cNvPr>
          <p:cNvSpPr/>
          <p:nvPr/>
        </p:nvSpPr>
        <p:spPr>
          <a:xfrm>
            <a:off x="340784" y="1497928"/>
            <a:ext cx="1100551" cy="609600"/>
          </a:xfrm>
          <a:prstGeom prst="round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400" dirty="0">
                <a:solidFill>
                  <a:schemeClr val="bg1"/>
                </a:solidFill>
                <a:latin typeface="+mn-lt"/>
              </a:rPr>
              <a:t>“Client”</a:t>
            </a:r>
            <a:br>
              <a:rPr lang="en-US" sz="1400" dirty="0">
                <a:solidFill>
                  <a:schemeClr val="bg1"/>
                </a:solidFill>
                <a:latin typeface="+mn-lt"/>
              </a:rPr>
            </a:br>
            <a:r>
              <a:rPr lang="en-US" sz="1400" dirty="0">
                <a:solidFill>
                  <a:schemeClr val="bg1"/>
                </a:solidFill>
                <a:latin typeface="+mn-lt"/>
              </a:rPr>
              <a:t>App 2</a:t>
            </a:r>
          </a:p>
        </p:txBody>
      </p:sp>
      <p:sp>
        <p:nvSpPr>
          <p:cNvPr id="14" name="Rounded Rectangle 13">
            <a:extLst>
              <a:ext uri="{FF2B5EF4-FFF2-40B4-BE49-F238E27FC236}">
                <a16:creationId xmlns:a16="http://schemas.microsoft.com/office/drawing/2014/main" id="{FADC7EE1-C75B-A843-AB7E-4281AB840891}"/>
              </a:ext>
            </a:extLst>
          </p:cNvPr>
          <p:cNvSpPr/>
          <p:nvPr/>
        </p:nvSpPr>
        <p:spPr>
          <a:xfrm>
            <a:off x="340784" y="2373556"/>
            <a:ext cx="1100551" cy="609600"/>
          </a:xfrm>
          <a:prstGeom prst="round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400" dirty="0">
                <a:solidFill>
                  <a:schemeClr val="bg1"/>
                </a:solidFill>
                <a:latin typeface="+mn-lt"/>
              </a:rPr>
              <a:t>“Client”</a:t>
            </a:r>
            <a:br>
              <a:rPr lang="en-US" sz="1400" dirty="0">
                <a:solidFill>
                  <a:schemeClr val="bg1"/>
                </a:solidFill>
                <a:latin typeface="+mn-lt"/>
              </a:rPr>
            </a:br>
            <a:r>
              <a:rPr lang="en-US" sz="1400" dirty="0">
                <a:solidFill>
                  <a:schemeClr val="bg1"/>
                </a:solidFill>
                <a:latin typeface="+mn-lt"/>
              </a:rPr>
              <a:t>App </a:t>
            </a:r>
            <a:r>
              <a:rPr lang="mr-IN" sz="1400" dirty="0">
                <a:solidFill>
                  <a:schemeClr val="bg1"/>
                </a:solidFill>
                <a:latin typeface="+mn-lt"/>
              </a:rPr>
              <a:t>…</a:t>
            </a:r>
            <a:endParaRPr lang="en-US" sz="1400" dirty="0">
              <a:solidFill>
                <a:schemeClr val="bg1"/>
              </a:solidFill>
              <a:latin typeface="+mn-lt"/>
            </a:endParaRPr>
          </a:p>
        </p:txBody>
      </p:sp>
      <p:pic>
        <p:nvPicPr>
          <p:cNvPr id="15" name="Picture 14">
            <a:extLst>
              <a:ext uri="{FF2B5EF4-FFF2-40B4-BE49-F238E27FC236}">
                <a16:creationId xmlns:a16="http://schemas.microsoft.com/office/drawing/2014/main" id="{6186805C-1EFE-A245-A416-176D981D4F4C}"/>
              </a:ext>
            </a:extLst>
          </p:cNvPr>
          <p:cNvPicPr>
            <a:picLocks noChangeAspect="1"/>
          </p:cNvPicPr>
          <p:nvPr/>
        </p:nvPicPr>
        <p:blipFill>
          <a:blip r:embed="rId4"/>
          <a:stretch>
            <a:fillRect/>
          </a:stretch>
        </p:blipFill>
        <p:spPr>
          <a:xfrm>
            <a:off x="340784" y="3249185"/>
            <a:ext cx="1003159" cy="1003159"/>
          </a:xfrm>
          <a:prstGeom prst="rect">
            <a:avLst/>
          </a:prstGeom>
        </p:spPr>
      </p:pic>
      <p:sp>
        <p:nvSpPr>
          <p:cNvPr id="16" name="Rectangle 15">
            <a:extLst>
              <a:ext uri="{FF2B5EF4-FFF2-40B4-BE49-F238E27FC236}">
                <a16:creationId xmlns:a16="http://schemas.microsoft.com/office/drawing/2014/main" id="{0AE67FDE-E736-B844-A855-23CE089E3D7F}"/>
              </a:ext>
            </a:extLst>
          </p:cNvPr>
          <p:cNvSpPr/>
          <p:nvPr/>
        </p:nvSpPr>
        <p:spPr>
          <a:xfrm>
            <a:off x="4480759" y="1497928"/>
            <a:ext cx="2461189" cy="1642051"/>
          </a:xfrm>
          <a:prstGeom prst="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bg1"/>
                </a:solidFill>
                <a:latin typeface="+mn-lt"/>
              </a:rPr>
              <a:t>Database</a:t>
            </a:r>
          </a:p>
          <a:p>
            <a:pPr algn="ctr">
              <a:lnSpc>
                <a:spcPct val="90000"/>
              </a:lnSpc>
              <a:spcBef>
                <a:spcPts val="600"/>
              </a:spcBef>
              <a:spcAft>
                <a:spcPts val="0"/>
              </a:spcAft>
            </a:pPr>
            <a:r>
              <a:rPr lang="en-US" sz="2000" dirty="0">
                <a:solidFill>
                  <a:schemeClr val="bg1"/>
                </a:solidFill>
                <a:latin typeface="+mn-lt"/>
              </a:rPr>
              <a:t>Management</a:t>
            </a:r>
          </a:p>
          <a:p>
            <a:pPr algn="ctr">
              <a:lnSpc>
                <a:spcPct val="90000"/>
              </a:lnSpc>
              <a:spcBef>
                <a:spcPts val="600"/>
              </a:spcBef>
              <a:spcAft>
                <a:spcPts val="0"/>
              </a:spcAft>
            </a:pPr>
            <a:r>
              <a:rPr lang="en-US" sz="2000" dirty="0">
                <a:solidFill>
                  <a:schemeClr val="bg1"/>
                </a:solidFill>
                <a:latin typeface="+mn-lt"/>
              </a:rPr>
              <a:t>System</a:t>
            </a:r>
          </a:p>
          <a:p>
            <a:pPr algn="ctr">
              <a:lnSpc>
                <a:spcPct val="90000"/>
              </a:lnSpc>
              <a:spcBef>
                <a:spcPts val="600"/>
              </a:spcBef>
              <a:spcAft>
                <a:spcPts val="0"/>
              </a:spcAft>
            </a:pPr>
            <a:r>
              <a:rPr lang="en-US" sz="2000" dirty="0">
                <a:solidFill>
                  <a:schemeClr val="bg1"/>
                </a:solidFill>
                <a:latin typeface="+mn-lt"/>
              </a:rPr>
              <a:t>(Instance)</a:t>
            </a:r>
          </a:p>
        </p:txBody>
      </p:sp>
      <p:cxnSp>
        <p:nvCxnSpPr>
          <p:cNvPr id="17" name="Straight Arrow Connector 16">
            <a:extLst>
              <a:ext uri="{FF2B5EF4-FFF2-40B4-BE49-F238E27FC236}">
                <a16:creationId xmlns:a16="http://schemas.microsoft.com/office/drawing/2014/main" id="{315F7D48-FE65-D24F-9670-E5DEA3DB44B1}"/>
              </a:ext>
            </a:extLst>
          </p:cNvPr>
          <p:cNvCxnSpPr>
            <a:stCxn id="12" idx="3"/>
          </p:cNvCxnSpPr>
          <p:nvPr/>
        </p:nvCxnSpPr>
        <p:spPr>
          <a:xfrm>
            <a:off x="1441335" y="927100"/>
            <a:ext cx="3039424" cy="1240557"/>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669C526-B3B6-9B49-8CF3-C51C26AAA21D}"/>
              </a:ext>
            </a:extLst>
          </p:cNvPr>
          <p:cNvCxnSpPr>
            <a:stCxn id="13" idx="3"/>
          </p:cNvCxnSpPr>
          <p:nvPr/>
        </p:nvCxnSpPr>
        <p:spPr>
          <a:xfrm>
            <a:off x="1441335" y="1802728"/>
            <a:ext cx="3039424" cy="373475"/>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E1617DC-B221-C94F-B4B9-4A55D77FBB05}"/>
              </a:ext>
            </a:extLst>
          </p:cNvPr>
          <p:cNvCxnSpPr>
            <a:stCxn id="14" idx="3"/>
          </p:cNvCxnSpPr>
          <p:nvPr/>
        </p:nvCxnSpPr>
        <p:spPr>
          <a:xfrm flipV="1">
            <a:off x="1441335" y="2167657"/>
            <a:ext cx="3039424" cy="510699"/>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78C82AF-A6CE-7546-9246-B7ED5B099B23}"/>
              </a:ext>
            </a:extLst>
          </p:cNvPr>
          <p:cNvCxnSpPr>
            <a:stCxn id="15" idx="3"/>
          </p:cNvCxnSpPr>
          <p:nvPr/>
        </p:nvCxnSpPr>
        <p:spPr>
          <a:xfrm flipV="1">
            <a:off x="1343943" y="2176203"/>
            <a:ext cx="3136816" cy="1574562"/>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E24C637-64A0-DD42-AA9C-AA88339BD123}"/>
              </a:ext>
            </a:extLst>
          </p:cNvPr>
          <p:cNvSpPr txBox="1"/>
          <p:nvPr/>
        </p:nvSpPr>
        <p:spPr>
          <a:xfrm>
            <a:off x="2046647" y="88832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a:solidFill>
                  <a:srgbClr val="7030A0"/>
                </a:solidFill>
                <a:latin typeface="+mn-lt"/>
              </a:rPr>
              <a:t>Connection</a:t>
            </a:r>
            <a:endParaRPr lang="en-US" sz="2000" dirty="0" err="1">
              <a:solidFill>
                <a:srgbClr val="7030A0"/>
              </a:solidFill>
              <a:latin typeface="+mn-lt"/>
            </a:endParaRPr>
          </a:p>
        </p:txBody>
      </p:sp>
      <p:pic>
        <p:nvPicPr>
          <p:cNvPr id="22" name="Picture 21">
            <a:extLst>
              <a:ext uri="{FF2B5EF4-FFF2-40B4-BE49-F238E27FC236}">
                <a16:creationId xmlns:a16="http://schemas.microsoft.com/office/drawing/2014/main" id="{4D1A39A3-7319-CE47-BA3F-2CE1C0D27929}"/>
              </a:ext>
            </a:extLst>
          </p:cNvPr>
          <p:cNvPicPr>
            <a:picLocks noChangeAspect="1"/>
          </p:cNvPicPr>
          <p:nvPr/>
        </p:nvPicPr>
        <p:blipFill>
          <a:blip r:embed="rId5"/>
          <a:stretch>
            <a:fillRect/>
          </a:stretch>
        </p:blipFill>
        <p:spPr>
          <a:xfrm>
            <a:off x="1654223" y="1198019"/>
            <a:ext cx="2063326" cy="2046274"/>
          </a:xfrm>
          <a:prstGeom prst="rect">
            <a:avLst/>
          </a:prstGeom>
        </p:spPr>
      </p:pic>
      <p:sp>
        <p:nvSpPr>
          <p:cNvPr id="23" name="TextBox 22">
            <a:extLst>
              <a:ext uri="{FF2B5EF4-FFF2-40B4-BE49-F238E27FC236}">
                <a16:creationId xmlns:a16="http://schemas.microsoft.com/office/drawing/2014/main" id="{9615BD05-F7F1-7D43-AE8B-182DC11E4B02}"/>
              </a:ext>
            </a:extLst>
          </p:cNvPr>
          <p:cNvSpPr txBox="1"/>
          <p:nvPr/>
        </p:nvSpPr>
        <p:spPr>
          <a:xfrm>
            <a:off x="1757410" y="308715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a:solidFill>
                  <a:srgbClr val="FF0000"/>
                </a:solidFill>
                <a:latin typeface="+mn-lt"/>
              </a:rPr>
              <a:t>DML Statement</a:t>
            </a:r>
            <a:endParaRPr lang="en-US" sz="2000" dirty="0" err="1">
              <a:solidFill>
                <a:srgbClr val="FF0000"/>
              </a:solidFill>
              <a:latin typeface="+mn-lt"/>
            </a:endParaRPr>
          </a:p>
        </p:txBody>
      </p:sp>
      <p:sp>
        <p:nvSpPr>
          <p:cNvPr id="24" name="TextBox 23">
            <a:extLst>
              <a:ext uri="{FF2B5EF4-FFF2-40B4-BE49-F238E27FC236}">
                <a16:creationId xmlns:a16="http://schemas.microsoft.com/office/drawing/2014/main" id="{35F67E4C-72D7-4F42-8E4E-3883F8218DD8}"/>
              </a:ext>
            </a:extLst>
          </p:cNvPr>
          <p:cNvSpPr txBox="1"/>
          <p:nvPr/>
        </p:nvSpPr>
        <p:spPr>
          <a:xfrm>
            <a:off x="2349303" y="130675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a:solidFill>
                  <a:srgbClr val="00B050"/>
                </a:solidFill>
                <a:latin typeface="+mn-lt"/>
              </a:rPr>
              <a:t>DDL Statement</a:t>
            </a:r>
            <a:endParaRPr lang="en-US" sz="2000" dirty="0" err="1">
              <a:solidFill>
                <a:srgbClr val="00B050"/>
              </a:solidFill>
              <a:latin typeface="+mn-lt"/>
            </a:endParaRPr>
          </a:p>
        </p:txBody>
      </p:sp>
      <p:sp>
        <p:nvSpPr>
          <p:cNvPr id="25" name="TextBox 24">
            <a:extLst>
              <a:ext uri="{FF2B5EF4-FFF2-40B4-BE49-F238E27FC236}">
                <a16:creationId xmlns:a16="http://schemas.microsoft.com/office/drawing/2014/main" id="{CA5D013D-F66F-464C-A02F-F1D70E7EF96A}"/>
              </a:ext>
            </a:extLst>
          </p:cNvPr>
          <p:cNvSpPr txBox="1"/>
          <p:nvPr/>
        </p:nvSpPr>
        <p:spPr>
          <a:xfrm>
            <a:off x="3825228" y="3414793"/>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1600" dirty="0">
                <a:solidFill>
                  <a:srgbClr val="FF0000"/>
                </a:solidFill>
                <a:latin typeface="+mn-lt"/>
              </a:rPr>
              <a:t>A </a:t>
            </a:r>
            <a:r>
              <a:rPr lang="en-US" sz="1600" i="1" dirty="0">
                <a:solidFill>
                  <a:srgbClr val="FF0000"/>
                </a:solidFill>
                <a:latin typeface="+mn-lt"/>
              </a:rPr>
              <a:t>Data Manipulation</a:t>
            </a:r>
            <a:r>
              <a:rPr lang="en-US" sz="1600" dirty="0">
                <a:solidFill>
                  <a:srgbClr val="FF0000"/>
                </a:solidFill>
                <a:latin typeface="+mn-lt"/>
              </a:rPr>
              <a:t> Statement</a:t>
            </a:r>
            <a:br>
              <a:rPr lang="en-US" sz="1600" dirty="0">
                <a:solidFill>
                  <a:srgbClr val="FF0000"/>
                </a:solidFill>
                <a:latin typeface="+mn-lt"/>
              </a:rPr>
            </a:br>
            <a:r>
              <a:rPr lang="en-US" sz="1600" dirty="0">
                <a:solidFill>
                  <a:srgbClr val="FF0000"/>
                </a:solidFill>
                <a:latin typeface="+mn-lt"/>
              </a:rPr>
              <a:t>Creates, Retrieves, Updates or Deletes Data.</a:t>
            </a:r>
          </a:p>
        </p:txBody>
      </p:sp>
      <p:sp>
        <p:nvSpPr>
          <p:cNvPr id="26" name="TextBox 25">
            <a:extLst>
              <a:ext uri="{FF2B5EF4-FFF2-40B4-BE49-F238E27FC236}">
                <a16:creationId xmlns:a16="http://schemas.microsoft.com/office/drawing/2014/main" id="{AA782C66-5615-A54D-8CC7-DEC01320275F}"/>
              </a:ext>
            </a:extLst>
          </p:cNvPr>
          <p:cNvSpPr txBox="1"/>
          <p:nvPr/>
        </p:nvSpPr>
        <p:spPr>
          <a:xfrm>
            <a:off x="7558842" y="3272948"/>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1600" dirty="0">
                <a:solidFill>
                  <a:srgbClr val="00B050"/>
                </a:solidFill>
                <a:latin typeface="+mn-lt"/>
              </a:rPr>
              <a:t>A </a:t>
            </a:r>
            <a:r>
              <a:rPr lang="en-US" sz="1600" i="1" dirty="0">
                <a:solidFill>
                  <a:srgbClr val="00B050"/>
                </a:solidFill>
                <a:latin typeface="+mn-lt"/>
              </a:rPr>
              <a:t>Data Definition </a:t>
            </a:r>
            <a:r>
              <a:rPr lang="en-US" sz="1600" dirty="0">
                <a:solidFill>
                  <a:srgbClr val="00B050"/>
                </a:solidFill>
                <a:latin typeface="+mn-lt"/>
              </a:rPr>
              <a:t>Statement</a:t>
            </a:r>
            <a:br>
              <a:rPr lang="en-US" sz="1600" dirty="0">
                <a:solidFill>
                  <a:srgbClr val="00B050"/>
                </a:solidFill>
                <a:latin typeface="+mn-lt"/>
              </a:rPr>
            </a:br>
            <a:r>
              <a:rPr lang="en-US" sz="1600" dirty="0">
                <a:solidFill>
                  <a:srgbClr val="00B050"/>
                </a:solidFill>
                <a:latin typeface="+mn-lt"/>
              </a:rPr>
              <a:t>Defines or “Creates” a definition/type of data,</a:t>
            </a:r>
            <a:br>
              <a:rPr lang="en-US" sz="1600" dirty="0">
                <a:solidFill>
                  <a:srgbClr val="00B050"/>
                </a:solidFill>
                <a:latin typeface="+mn-lt"/>
              </a:rPr>
            </a:br>
            <a:r>
              <a:rPr lang="en-US" sz="1600" dirty="0">
                <a:solidFill>
                  <a:srgbClr val="00B050"/>
                </a:solidFill>
                <a:latin typeface="+mn-lt"/>
              </a:rPr>
              <a:t>which is needed for DML.</a:t>
            </a:r>
          </a:p>
        </p:txBody>
      </p:sp>
      <p:sp>
        <p:nvSpPr>
          <p:cNvPr id="27" name="TextBox 26">
            <a:extLst>
              <a:ext uri="{FF2B5EF4-FFF2-40B4-BE49-F238E27FC236}">
                <a16:creationId xmlns:a16="http://schemas.microsoft.com/office/drawing/2014/main" id="{07E95372-70C6-A04C-8AE6-0DDBEE279CF2}"/>
              </a:ext>
            </a:extLst>
          </p:cNvPr>
          <p:cNvSpPr txBox="1"/>
          <p:nvPr/>
        </p:nvSpPr>
        <p:spPr>
          <a:xfrm>
            <a:off x="8468784" y="1437433"/>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a:solidFill>
                  <a:srgbClr val="7030A0"/>
                </a:solidFill>
                <a:latin typeface="+mn-lt"/>
              </a:rPr>
              <a:t>All database API calls (statements)</a:t>
            </a:r>
            <a:br>
              <a:rPr lang="en-US" sz="2000" dirty="0">
                <a:solidFill>
                  <a:srgbClr val="7030A0"/>
                </a:solidFill>
                <a:latin typeface="+mn-lt"/>
              </a:rPr>
            </a:br>
            <a:r>
              <a:rPr lang="en-US" sz="2000" dirty="0">
                <a:solidFill>
                  <a:srgbClr val="7030A0"/>
                </a:solidFill>
                <a:latin typeface="+mn-lt"/>
              </a:rPr>
              <a:t>flow between the client and server</a:t>
            </a:r>
            <a:br>
              <a:rPr lang="en-US" sz="2000" dirty="0">
                <a:solidFill>
                  <a:srgbClr val="7030A0"/>
                </a:solidFill>
                <a:latin typeface="+mn-lt"/>
              </a:rPr>
            </a:br>
            <a:r>
              <a:rPr lang="en-US" sz="2000" dirty="0">
                <a:solidFill>
                  <a:srgbClr val="7030A0"/>
                </a:solidFill>
                <a:latin typeface="+mn-lt"/>
              </a:rPr>
              <a:t>on a </a:t>
            </a:r>
            <a:r>
              <a:rPr lang="en-US" sz="2000" i="1" dirty="0">
                <a:solidFill>
                  <a:srgbClr val="7030A0"/>
                </a:solidFill>
                <a:latin typeface="+mn-lt"/>
              </a:rPr>
              <a:t>database connection.</a:t>
            </a:r>
            <a:endParaRPr lang="en-US" sz="2000" dirty="0">
              <a:solidFill>
                <a:srgbClr val="7030A0"/>
              </a:solidFill>
              <a:latin typeface="+mn-lt"/>
            </a:endParaRPr>
          </a:p>
        </p:txBody>
      </p:sp>
      <p:pic>
        <p:nvPicPr>
          <p:cNvPr id="6" name="Picture 5">
            <a:extLst>
              <a:ext uri="{FF2B5EF4-FFF2-40B4-BE49-F238E27FC236}">
                <a16:creationId xmlns:a16="http://schemas.microsoft.com/office/drawing/2014/main" id="{2408C233-CD54-0E48-9483-CF2A95B58B28}"/>
              </a:ext>
            </a:extLst>
          </p:cNvPr>
          <p:cNvPicPr>
            <a:picLocks noChangeAspect="1"/>
          </p:cNvPicPr>
          <p:nvPr/>
        </p:nvPicPr>
        <p:blipFill>
          <a:blip r:embed="rId6"/>
          <a:stretch>
            <a:fillRect/>
          </a:stretch>
        </p:blipFill>
        <p:spPr>
          <a:xfrm>
            <a:off x="1845174" y="4968578"/>
            <a:ext cx="1923222" cy="1077550"/>
          </a:xfrm>
          <a:prstGeom prst="rect">
            <a:avLst/>
          </a:prstGeom>
        </p:spPr>
      </p:pic>
      <p:sp>
        <p:nvSpPr>
          <p:cNvPr id="9" name="Rectangle 8">
            <a:extLst>
              <a:ext uri="{FF2B5EF4-FFF2-40B4-BE49-F238E27FC236}">
                <a16:creationId xmlns:a16="http://schemas.microsoft.com/office/drawing/2014/main" id="{D068C884-F4B5-D949-A78B-E34F65D461E4}"/>
              </a:ext>
            </a:extLst>
          </p:cNvPr>
          <p:cNvSpPr/>
          <p:nvPr/>
        </p:nvSpPr>
        <p:spPr>
          <a:xfrm>
            <a:off x="1951022" y="4699003"/>
            <a:ext cx="1679527" cy="198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Database Connection SW</a:t>
            </a:r>
          </a:p>
        </p:txBody>
      </p:sp>
      <p:sp>
        <p:nvSpPr>
          <p:cNvPr id="28" name="Rectangle 27">
            <a:extLst>
              <a:ext uri="{FF2B5EF4-FFF2-40B4-BE49-F238E27FC236}">
                <a16:creationId xmlns:a16="http://schemas.microsoft.com/office/drawing/2014/main" id="{B9672F7E-3010-A049-9DF4-8BBB8F22B8D7}"/>
              </a:ext>
            </a:extLst>
          </p:cNvPr>
          <p:cNvSpPr/>
          <p:nvPr/>
        </p:nvSpPr>
        <p:spPr>
          <a:xfrm>
            <a:off x="1845174" y="4177350"/>
            <a:ext cx="1923222" cy="79122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Application SW</a:t>
            </a:r>
          </a:p>
        </p:txBody>
      </p:sp>
      <p:pic>
        <p:nvPicPr>
          <p:cNvPr id="32" name="Picture 31">
            <a:extLst>
              <a:ext uri="{FF2B5EF4-FFF2-40B4-BE49-F238E27FC236}">
                <a16:creationId xmlns:a16="http://schemas.microsoft.com/office/drawing/2014/main" id="{9E01A696-C855-3142-97CE-4ABEBEC6BEAE}"/>
              </a:ext>
            </a:extLst>
          </p:cNvPr>
          <p:cNvPicPr>
            <a:picLocks noChangeAspect="1"/>
          </p:cNvPicPr>
          <p:nvPr/>
        </p:nvPicPr>
        <p:blipFill>
          <a:blip r:embed="rId6"/>
          <a:stretch>
            <a:fillRect/>
          </a:stretch>
        </p:blipFill>
        <p:spPr>
          <a:xfrm>
            <a:off x="6771861" y="4981087"/>
            <a:ext cx="1923222" cy="1077550"/>
          </a:xfrm>
          <a:prstGeom prst="rect">
            <a:avLst/>
          </a:prstGeom>
        </p:spPr>
      </p:pic>
      <p:sp>
        <p:nvSpPr>
          <p:cNvPr id="33" name="Rectangle 32">
            <a:extLst>
              <a:ext uri="{FF2B5EF4-FFF2-40B4-BE49-F238E27FC236}">
                <a16:creationId xmlns:a16="http://schemas.microsoft.com/office/drawing/2014/main" id="{3507D630-45A3-BA46-BCFB-88B59FF1EF4F}"/>
              </a:ext>
            </a:extLst>
          </p:cNvPr>
          <p:cNvSpPr/>
          <p:nvPr/>
        </p:nvSpPr>
        <p:spPr>
          <a:xfrm>
            <a:off x="6877709" y="4711512"/>
            <a:ext cx="1679527" cy="198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Database Connection SW</a:t>
            </a:r>
          </a:p>
        </p:txBody>
      </p:sp>
      <p:sp>
        <p:nvSpPr>
          <p:cNvPr id="34" name="Rectangle 33">
            <a:extLst>
              <a:ext uri="{FF2B5EF4-FFF2-40B4-BE49-F238E27FC236}">
                <a16:creationId xmlns:a16="http://schemas.microsoft.com/office/drawing/2014/main" id="{D731DB39-4F70-514C-8D05-8A2647D513FB}"/>
              </a:ext>
            </a:extLst>
          </p:cNvPr>
          <p:cNvSpPr/>
          <p:nvPr/>
        </p:nvSpPr>
        <p:spPr>
          <a:xfrm>
            <a:off x="6771861" y="4189859"/>
            <a:ext cx="1923222" cy="79122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DBMS SW</a:t>
            </a:r>
          </a:p>
        </p:txBody>
      </p:sp>
      <p:pic>
        <p:nvPicPr>
          <p:cNvPr id="35" name="Picture 34">
            <a:extLst>
              <a:ext uri="{FF2B5EF4-FFF2-40B4-BE49-F238E27FC236}">
                <a16:creationId xmlns:a16="http://schemas.microsoft.com/office/drawing/2014/main" id="{89119075-11DA-1841-84CC-8B4839794A92}"/>
              </a:ext>
            </a:extLst>
          </p:cNvPr>
          <p:cNvPicPr>
            <a:picLocks noChangeAspect="1"/>
          </p:cNvPicPr>
          <p:nvPr/>
        </p:nvPicPr>
        <p:blipFill>
          <a:blip r:embed="rId5"/>
          <a:stretch>
            <a:fillRect/>
          </a:stretch>
        </p:blipFill>
        <p:spPr>
          <a:xfrm>
            <a:off x="4843992" y="5248433"/>
            <a:ext cx="1021106" cy="1012667"/>
          </a:xfrm>
          <a:prstGeom prst="rect">
            <a:avLst/>
          </a:prstGeom>
        </p:spPr>
      </p:pic>
      <p:cxnSp>
        <p:nvCxnSpPr>
          <p:cNvPr id="30" name="Straight Arrow Connector 29">
            <a:extLst>
              <a:ext uri="{FF2B5EF4-FFF2-40B4-BE49-F238E27FC236}">
                <a16:creationId xmlns:a16="http://schemas.microsoft.com/office/drawing/2014/main" id="{1C78D5EE-A969-D64E-98D5-8855BD8A161E}"/>
              </a:ext>
            </a:extLst>
          </p:cNvPr>
          <p:cNvCxnSpPr/>
          <p:nvPr/>
        </p:nvCxnSpPr>
        <p:spPr>
          <a:xfrm>
            <a:off x="3768396" y="5854148"/>
            <a:ext cx="3003465" cy="0"/>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618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 Cursors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pic>
        <p:nvPicPr>
          <p:cNvPr id="2" name="Picture 1">
            <a:extLst>
              <a:ext uri="{FF2B5EF4-FFF2-40B4-BE49-F238E27FC236}">
                <a16:creationId xmlns:a16="http://schemas.microsoft.com/office/drawing/2014/main" id="{E9859BAD-6A90-C944-8882-DBCA9CBAE4CF}"/>
              </a:ext>
            </a:extLst>
          </p:cNvPr>
          <p:cNvPicPr>
            <a:picLocks noChangeAspect="1"/>
          </p:cNvPicPr>
          <p:nvPr/>
        </p:nvPicPr>
        <p:blipFill>
          <a:blip r:embed="rId4"/>
          <a:stretch>
            <a:fillRect/>
          </a:stretch>
        </p:blipFill>
        <p:spPr>
          <a:xfrm>
            <a:off x="445325" y="894854"/>
            <a:ext cx="4738112" cy="2137382"/>
          </a:xfrm>
          <a:prstGeom prst="rect">
            <a:avLst/>
          </a:prstGeom>
        </p:spPr>
      </p:pic>
      <p:pic>
        <p:nvPicPr>
          <p:cNvPr id="3" name="Picture 2">
            <a:extLst>
              <a:ext uri="{FF2B5EF4-FFF2-40B4-BE49-F238E27FC236}">
                <a16:creationId xmlns:a16="http://schemas.microsoft.com/office/drawing/2014/main" id="{5E03A878-E368-DB4A-8926-6684F4D44FE4}"/>
              </a:ext>
            </a:extLst>
          </p:cNvPr>
          <p:cNvPicPr>
            <a:picLocks noChangeAspect="1"/>
          </p:cNvPicPr>
          <p:nvPr/>
        </p:nvPicPr>
        <p:blipFill>
          <a:blip r:embed="rId5"/>
          <a:stretch>
            <a:fillRect/>
          </a:stretch>
        </p:blipFill>
        <p:spPr>
          <a:xfrm>
            <a:off x="107395" y="3597965"/>
            <a:ext cx="5335280" cy="2520527"/>
          </a:xfrm>
          <a:prstGeom prst="rect">
            <a:avLst/>
          </a:prstGeom>
        </p:spPr>
      </p:pic>
      <p:pic>
        <p:nvPicPr>
          <p:cNvPr id="4" name="Picture 3">
            <a:extLst>
              <a:ext uri="{FF2B5EF4-FFF2-40B4-BE49-F238E27FC236}">
                <a16:creationId xmlns:a16="http://schemas.microsoft.com/office/drawing/2014/main" id="{87C28DAE-0051-C448-9F16-F093EDCE133B}"/>
              </a:ext>
            </a:extLst>
          </p:cNvPr>
          <p:cNvPicPr>
            <a:picLocks noChangeAspect="1"/>
          </p:cNvPicPr>
          <p:nvPr/>
        </p:nvPicPr>
        <p:blipFill>
          <a:blip r:embed="rId6"/>
          <a:stretch>
            <a:fillRect/>
          </a:stretch>
        </p:blipFill>
        <p:spPr>
          <a:xfrm>
            <a:off x="6538982" y="136258"/>
            <a:ext cx="4229561" cy="6118492"/>
          </a:xfrm>
          <a:prstGeom prst="rect">
            <a:avLst/>
          </a:prstGeom>
        </p:spPr>
      </p:pic>
    </p:spTree>
    <p:extLst>
      <p:ext uri="{BB962C8B-B14F-4D97-AF65-F5344CB8AC3E}">
        <p14:creationId xmlns:p14="http://schemas.microsoft.com/office/powerpoint/2010/main" val="920499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7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4267"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Questions, Answers, Discussion</a:t>
            </a:r>
            <a:endPar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9" name="TextBox 9">
            <a:extLst>
              <a:ext uri="{FF2B5EF4-FFF2-40B4-BE49-F238E27FC236}">
                <a16:creationId xmlns:a16="http://schemas.microsoft.com/office/drawing/2014/main" id="{72FA926B-1F07-8546-B7AD-EC0985A40D4D}"/>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Tree>
    <p:extLst>
      <p:ext uri="{BB962C8B-B14F-4D97-AF65-F5344CB8AC3E}">
        <p14:creationId xmlns:p14="http://schemas.microsoft.com/office/powerpoint/2010/main" val="127018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 Cursors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pic>
        <p:nvPicPr>
          <p:cNvPr id="5" name="Picture 4">
            <a:extLst>
              <a:ext uri="{FF2B5EF4-FFF2-40B4-BE49-F238E27FC236}">
                <a16:creationId xmlns:a16="http://schemas.microsoft.com/office/drawing/2014/main" id="{322BDD05-447F-194B-96E8-1D892CB8219E}"/>
              </a:ext>
            </a:extLst>
          </p:cNvPr>
          <p:cNvPicPr>
            <a:picLocks noChangeAspect="1"/>
          </p:cNvPicPr>
          <p:nvPr/>
        </p:nvPicPr>
        <p:blipFill>
          <a:blip r:embed="rId4"/>
          <a:stretch>
            <a:fillRect/>
          </a:stretch>
        </p:blipFill>
        <p:spPr>
          <a:xfrm>
            <a:off x="137584" y="694359"/>
            <a:ext cx="5786328" cy="1581702"/>
          </a:xfrm>
          <a:prstGeom prst="rect">
            <a:avLst/>
          </a:prstGeom>
        </p:spPr>
      </p:pic>
      <p:pic>
        <p:nvPicPr>
          <p:cNvPr id="6" name="Picture 5">
            <a:extLst>
              <a:ext uri="{FF2B5EF4-FFF2-40B4-BE49-F238E27FC236}">
                <a16:creationId xmlns:a16="http://schemas.microsoft.com/office/drawing/2014/main" id="{72428609-31C1-2A42-AFA5-2BFA97CD7533}"/>
              </a:ext>
            </a:extLst>
          </p:cNvPr>
          <p:cNvPicPr>
            <a:picLocks noChangeAspect="1"/>
          </p:cNvPicPr>
          <p:nvPr/>
        </p:nvPicPr>
        <p:blipFill>
          <a:blip r:embed="rId5"/>
          <a:stretch>
            <a:fillRect/>
          </a:stretch>
        </p:blipFill>
        <p:spPr>
          <a:xfrm>
            <a:off x="5923912" y="142608"/>
            <a:ext cx="5665225" cy="5844209"/>
          </a:xfrm>
          <a:prstGeom prst="rect">
            <a:avLst/>
          </a:prstGeom>
        </p:spPr>
      </p:pic>
    </p:spTree>
    <p:extLst>
      <p:ext uri="{BB962C8B-B14F-4D97-AF65-F5344CB8AC3E}">
        <p14:creationId xmlns:p14="http://schemas.microsoft.com/office/powerpoint/2010/main" val="20492326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 Cursors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pic>
        <p:nvPicPr>
          <p:cNvPr id="2" name="Picture 1">
            <a:extLst>
              <a:ext uri="{FF2B5EF4-FFF2-40B4-BE49-F238E27FC236}">
                <a16:creationId xmlns:a16="http://schemas.microsoft.com/office/drawing/2014/main" id="{EDFC9B80-646B-6944-A998-EA3DB9C80BC2}"/>
              </a:ext>
            </a:extLst>
          </p:cNvPr>
          <p:cNvPicPr>
            <a:picLocks noChangeAspect="1"/>
          </p:cNvPicPr>
          <p:nvPr/>
        </p:nvPicPr>
        <p:blipFill>
          <a:blip r:embed="rId4"/>
          <a:stretch>
            <a:fillRect/>
          </a:stretch>
        </p:blipFill>
        <p:spPr>
          <a:xfrm>
            <a:off x="108531" y="667602"/>
            <a:ext cx="5540752" cy="5555974"/>
          </a:xfrm>
          <a:prstGeom prst="rect">
            <a:avLst/>
          </a:prstGeom>
        </p:spPr>
      </p:pic>
      <p:pic>
        <p:nvPicPr>
          <p:cNvPr id="3" name="Picture 2">
            <a:extLst>
              <a:ext uri="{FF2B5EF4-FFF2-40B4-BE49-F238E27FC236}">
                <a16:creationId xmlns:a16="http://schemas.microsoft.com/office/drawing/2014/main" id="{509E4914-A56B-A447-B74B-C6EB6FD06BAD}"/>
              </a:ext>
            </a:extLst>
          </p:cNvPr>
          <p:cNvPicPr>
            <a:picLocks noChangeAspect="1"/>
          </p:cNvPicPr>
          <p:nvPr/>
        </p:nvPicPr>
        <p:blipFill>
          <a:blip r:embed="rId5"/>
          <a:stretch>
            <a:fillRect/>
          </a:stretch>
        </p:blipFill>
        <p:spPr>
          <a:xfrm>
            <a:off x="5704984" y="766234"/>
            <a:ext cx="6487016" cy="4081117"/>
          </a:xfrm>
          <a:prstGeom prst="rect">
            <a:avLst/>
          </a:prstGeom>
        </p:spPr>
      </p:pic>
    </p:spTree>
    <p:extLst>
      <p:ext uri="{BB962C8B-B14F-4D97-AF65-F5344CB8AC3E}">
        <p14:creationId xmlns:p14="http://schemas.microsoft.com/office/powerpoint/2010/main" val="3614435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 Cursors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pic>
        <p:nvPicPr>
          <p:cNvPr id="4" name="Picture 3">
            <a:extLst>
              <a:ext uri="{FF2B5EF4-FFF2-40B4-BE49-F238E27FC236}">
                <a16:creationId xmlns:a16="http://schemas.microsoft.com/office/drawing/2014/main" id="{FAA7B913-9A17-5446-B19F-BFDE5F891AC8}"/>
              </a:ext>
            </a:extLst>
          </p:cNvPr>
          <p:cNvPicPr>
            <a:picLocks noChangeAspect="1"/>
          </p:cNvPicPr>
          <p:nvPr/>
        </p:nvPicPr>
        <p:blipFill>
          <a:blip r:embed="rId4"/>
          <a:stretch>
            <a:fillRect/>
          </a:stretch>
        </p:blipFill>
        <p:spPr>
          <a:xfrm>
            <a:off x="769544" y="622300"/>
            <a:ext cx="7017202" cy="5426765"/>
          </a:xfrm>
          <a:prstGeom prst="rect">
            <a:avLst/>
          </a:prstGeom>
        </p:spPr>
      </p:pic>
    </p:spTree>
    <p:extLst>
      <p:ext uri="{BB962C8B-B14F-4D97-AF65-F5344CB8AC3E}">
        <p14:creationId xmlns:p14="http://schemas.microsoft.com/office/powerpoint/2010/main" val="3637569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 Cursors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pic>
        <p:nvPicPr>
          <p:cNvPr id="4" name="Picture 3">
            <a:extLst>
              <a:ext uri="{FF2B5EF4-FFF2-40B4-BE49-F238E27FC236}">
                <a16:creationId xmlns:a16="http://schemas.microsoft.com/office/drawing/2014/main" id="{FAA7B913-9A17-5446-B19F-BFDE5F891AC8}"/>
              </a:ext>
            </a:extLst>
          </p:cNvPr>
          <p:cNvPicPr>
            <a:picLocks noChangeAspect="1"/>
          </p:cNvPicPr>
          <p:nvPr/>
        </p:nvPicPr>
        <p:blipFill>
          <a:blip r:embed="rId4"/>
          <a:stretch>
            <a:fillRect/>
          </a:stretch>
        </p:blipFill>
        <p:spPr>
          <a:xfrm>
            <a:off x="145774" y="755374"/>
            <a:ext cx="6725699" cy="5201331"/>
          </a:xfrm>
          <a:prstGeom prst="rect">
            <a:avLst/>
          </a:prstGeom>
        </p:spPr>
      </p:pic>
      <p:pic>
        <p:nvPicPr>
          <p:cNvPr id="2" name="Picture 1">
            <a:extLst>
              <a:ext uri="{FF2B5EF4-FFF2-40B4-BE49-F238E27FC236}">
                <a16:creationId xmlns:a16="http://schemas.microsoft.com/office/drawing/2014/main" id="{13C734DC-0594-1945-B87E-FF59F3410C30}"/>
              </a:ext>
            </a:extLst>
          </p:cNvPr>
          <p:cNvPicPr>
            <a:picLocks noChangeAspect="1"/>
          </p:cNvPicPr>
          <p:nvPr/>
        </p:nvPicPr>
        <p:blipFill>
          <a:blip r:embed="rId5"/>
          <a:stretch>
            <a:fillRect/>
          </a:stretch>
        </p:blipFill>
        <p:spPr>
          <a:xfrm>
            <a:off x="5285825" y="766234"/>
            <a:ext cx="6466643" cy="4601265"/>
          </a:xfrm>
          <a:prstGeom prst="rect">
            <a:avLst/>
          </a:prstGeom>
        </p:spPr>
      </p:pic>
    </p:spTree>
    <p:extLst>
      <p:ext uri="{BB962C8B-B14F-4D97-AF65-F5344CB8AC3E}">
        <p14:creationId xmlns:p14="http://schemas.microsoft.com/office/powerpoint/2010/main" val="2465623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 Cursors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pic>
        <p:nvPicPr>
          <p:cNvPr id="3" name="Picture 2">
            <a:extLst>
              <a:ext uri="{FF2B5EF4-FFF2-40B4-BE49-F238E27FC236}">
                <a16:creationId xmlns:a16="http://schemas.microsoft.com/office/drawing/2014/main" id="{77FB0CB0-5610-B941-89F6-8D6E014EB81F}"/>
              </a:ext>
            </a:extLst>
          </p:cNvPr>
          <p:cNvPicPr>
            <a:picLocks noChangeAspect="1"/>
          </p:cNvPicPr>
          <p:nvPr/>
        </p:nvPicPr>
        <p:blipFill>
          <a:blip r:embed="rId4"/>
          <a:stretch>
            <a:fillRect/>
          </a:stretch>
        </p:blipFill>
        <p:spPr>
          <a:xfrm>
            <a:off x="429880" y="824895"/>
            <a:ext cx="8864208" cy="5126688"/>
          </a:xfrm>
          <a:prstGeom prst="rect">
            <a:avLst/>
          </a:prstGeom>
          <a:ln>
            <a:solidFill>
              <a:schemeClr val="tx1"/>
            </a:solidFill>
          </a:ln>
        </p:spPr>
      </p:pic>
      <p:pic>
        <p:nvPicPr>
          <p:cNvPr id="5" name="Picture 4">
            <a:extLst>
              <a:ext uri="{FF2B5EF4-FFF2-40B4-BE49-F238E27FC236}">
                <a16:creationId xmlns:a16="http://schemas.microsoft.com/office/drawing/2014/main" id="{02DBC96C-24FC-8B47-987B-1D6E29C234D0}"/>
              </a:ext>
            </a:extLst>
          </p:cNvPr>
          <p:cNvPicPr>
            <a:picLocks noChangeAspect="1"/>
          </p:cNvPicPr>
          <p:nvPr/>
        </p:nvPicPr>
        <p:blipFill>
          <a:blip r:embed="rId5"/>
          <a:stretch>
            <a:fillRect/>
          </a:stretch>
        </p:blipFill>
        <p:spPr>
          <a:xfrm>
            <a:off x="7548428" y="2192911"/>
            <a:ext cx="3491319" cy="3758672"/>
          </a:xfrm>
          <a:prstGeom prst="rect">
            <a:avLst/>
          </a:prstGeom>
        </p:spPr>
      </p:pic>
    </p:spTree>
    <p:extLst>
      <p:ext uri="{BB962C8B-B14F-4D97-AF65-F5344CB8AC3E}">
        <p14:creationId xmlns:p14="http://schemas.microsoft.com/office/powerpoint/2010/main" val="3378221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Web Application Demo and Walkthrough</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Tree>
    <p:extLst>
      <p:ext uri="{BB962C8B-B14F-4D97-AF65-F5344CB8AC3E}">
        <p14:creationId xmlns:p14="http://schemas.microsoft.com/office/powerpoint/2010/main" val="15500938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1157A4-40C1-124A-AFBB-5138158F00C7}"/>
              </a:ext>
            </a:extLst>
          </p:cNvPr>
          <p:cNvPicPr>
            <a:picLocks noChangeAspect="1"/>
          </p:cNvPicPr>
          <p:nvPr/>
        </p:nvPicPr>
        <p:blipFill>
          <a:blip r:embed="rId3"/>
          <a:stretch>
            <a:fillRect/>
          </a:stretch>
        </p:blipFill>
        <p:spPr>
          <a:xfrm>
            <a:off x="304800" y="1073033"/>
            <a:ext cx="10020300" cy="4152900"/>
          </a:xfrm>
          <a:prstGeom prst="rect">
            <a:avLst/>
          </a:prstGeom>
        </p:spPr>
      </p:pic>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Jupyter</a:t>
            </a: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Notebook Architecture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
        <p:nvSpPr>
          <p:cNvPr id="3" name="Rectangle 2">
            <a:extLst>
              <a:ext uri="{FF2B5EF4-FFF2-40B4-BE49-F238E27FC236}">
                <a16:creationId xmlns:a16="http://schemas.microsoft.com/office/drawing/2014/main" id="{C453203C-9528-764E-A96D-6FD033EB2360}"/>
              </a:ext>
            </a:extLst>
          </p:cNvPr>
          <p:cNvSpPr/>
          <p:nvPr/>
        </p:nvSpPr>
        <p:spPr>
          <a:xfrm>
            <a:off x="4452732" y="1212575"/>
            <a:ext cx="696733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70C0"/>
                </a:solidFill>
              </a:rPr>
              <a:t>Operating System Processes</a:t>
            </a:r>
          </a:p>
        </p:txBody>
      </p:sp>
      <p:sp>
        <p:nvSpPr>
          <p:cNvPr id="4" name="Rectangle 3">
            <a:extLst>
              <a:ext uri="{FF2B5EF4-FFF2-40B4-BE49-F238E27FC236}">
                <a16:creationId xmlns:a16="http://schemas.microsoft.com/office/drawing/2014/main" id="{1E426B72-0AEE-0A45-A008-3759758B7374}"/>
              </a:ext>
            </a:extLst>
          </p:cNvPr>
          <p:cNvSpPr/>
          <p:nvPr/>
        </p:nvSpPr>
        <p:spPr>
          <a:xfrm>
            <a:off x="602973" y="602001"/>
            <a:ext cx="10220740" cy="369332"/>
          </a:xfrm>
          <a:prstGeom prst="rect">
            <a:avLst/>
          </a:prstGeom>
        </p:spPr>
        <p:txBody>
          <a:bodyPr wrap="square">
            <a:spAutoFit/>
          </a:bodyPr>
          <a:lstStyle/>
          <a:p>
            <a:r>
              <a:rPr lang="en-US" dirty="0"/>
              <a:t>https://</a:t>
            </a:r>
            <a:r>
              <a:rPr lang="en-US" dirty="0" err="1"/>
              <a:t>jupyter.readthedocs.io</a:t>
            </a:r>
            <a:r>
              <a:rPr lang="en-US" dirty="0"/>
              <a:t>/</a:t>
            </a:r>
            <a:r>
              <a:rPr lang="en-US" dirty="0" err="1"/>
              <a:t>en</a:t>
            </a:r>
            <a:r>
              <a:rPr lang="en-US" dirty="0"/>
              <a:t>/latest/projects/architecture/content-</a:t>
            </a:r>
            <a:r>
              <a:rPr lang="en-US" dirty="0" err="1"/>
              <a:t>architecture.html</a:t>
            </a:r>
            <a:endParaRPr lang="en-US" dirty="0"/>
          </a:p>
        </p:txBody>
      </p:sp>
      <p:pic>
        <p:nvPicPr>
          <p:cNvPr id="6" name="Picture 5" descr="Logo, icon&#10;&#10;Description automatically generated">
            <a:extLst>
              <a:ext uri="{FF2B5EF4-FFF2-40B4-BE49-F238E27FC236}">
                <a16:creationId xmlns:a16="http://schemas.microsoft.com/office/drawing/2014/main" id="{A4428A4F-0B01-EA46-A4DE-A0E48B695D4C}"/>
              </a:ext>
            </a:extLst>
          </p:cNvPr>
          <p:cNvPicPr>
            <a:picLocks noChangeAspect="1"/>
          </p:cNvPicPr>
          <p:nvPr/>
        </p:nvPicPr>
        <p:blipFill>
          <a:blip r:embed="rId5"/>
          <a:stretch>
            <a:fillRect/>
          </a:stretch>
        </p:blipFill>
        <p:spPr>
          <a:xfrm>
            <a:off x="9843052" y="1826097"/>
            <a:ext cx="1268896" cy="1268896"/>
          </a:xfrm>
          <a:prstGeom prst="rect">
            <a:avLst/>
          </a:prstGeom>
        </p:spPr>
      </p:pic>
      <p:sp>
        <p:nvSpPr>
          <p:cNvPr id="8" name="Magnetic Disk 7">
            <a:extLst>
              <a:ext uri="{FF2B5EF4-FFF2-40B4-BE49-F238E27FC236}">
                <a16:creationId xmlns:a16="http://schemas.microsoft.com/office/drawing/2014/main" id="{547B96AB-A040-384E-AFB1-EB73D71CEE9F}"/>
              </a:ext>
            </a:extLst>
          </p:cNvPr>
          <p:cNvSpPr/>
          <p:nvPr/>
        </p:nvSpPr>
        <p:spPr>
          <a:xfrm>
            <a:off x="4436165" y="3511216"/>
            <a:ext cx="1659835" cy="1882417"/>
          </a:xfrm>
          <a:prstGeom prst="flowChartMagneticDisk">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agnetic Disk 12">
            <a:extLst>
              <a:ext uri="{FF2B5EF4-FFF2-40B4-BE49-F238E27FC236}">
                <a16:creationId xmlns:a16="http://schemas.microsoft.com/office/drawing/2014/main" id="{8F8670E0-AE26-1D46-820E-28B26FF7AEA4}"/>
              </a:ext>
            </a:extLst>
          </p:cNvPr>
          <p:cNvSpPr/>
          <p:nvPr/>
        </p:nvSpPr>
        <p:spPr>
          <a:xfrm>
            <a:off x="9718186" y="3523552"/>
            <a:ext cx="1659835" cy="1882417"/>
          </a:xfrm>
          <a:prstGeom prst="flowChartMagneticDisk">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EF629A8-860E-F746-9F9D-D6786B097032}"/>
              </a:ext>
            </a:extLst>
          </p:cNvPr>
          <p:cNvPicPr>
            <a:picLocks noChangeAspect="1"/>
          </p:cNvPicPr>
          <p:nvPr/>
        </p:nvPicPr>
        <p:blipFill>
          <a:blip r:embed="rId6"/>
          <a:stretch>
            <a:fillRect/>
          </a:stretch>
        </p:blipFill>
        <p:spPr>
          <a:xfrm>
            <a:off x="9843052" y="3883497"/>
            <a:ext cx="1392778" cy="1440165"/>
          </a:xfrm>
          <a:prstGeom prst="rect">
            <a:avLst/>
          </a:prstGeom>
        </p:spPr>
      </p:pic>
      <p:cxnSp>
        <p:nvCxnSpPr>
          <p:cNvPr id="12" name="Straight Arrow Connector 11">
            <a:extLst>
              <a:ext uri="{FF2B5EF4-FFF2-40B4-BE49-F238E27FC236}">
                <a16:creationId xmlns:a16="http://schemas.microsoft.com/office/drawing/2014/main" id="{06C8AF6B-3CCD-204B-AE7D-20F05DD03D31}"/>
              </a:ext>
            </a:extLst>
          </p:cNvPr>
          <p:cNvCxnSpPr>
            <a:stCxn id="6" idx="2"/>
          </p:cNvCxnSpPr>
          <p:nvPr/>
        </p:nvCxnSpPr>
        <p:spPr>
          <a:xfrm flipH="1">
            <a:off x="10447283" y="3094993"/>
            <a:ext cx="30217" cy="51851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B021B4-C930-8143-9662-5B4BA9A7D054}"/>
              </a:ext>
            </a:extLst>
          </p:cNvPr>
          <p:cNvCxnSpPr>
            <a:endCxn id="6" idx="1"/>
          </p:cNvCxnSpPr>
          <p:nvPr/>
        </p:nvCxnSpPr>
        <p:spPr>
          <a:xfrm flipV="1">
            <a:off x="8161234" y="2460545"/>
            <a:ext cx="1681818" cy="21428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8643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4267"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Worked Examples,</a:t>
            </a:r>
            <a:br>
              <a:rPr lang="en-US" altLang="en-US" sz="4267" i="1" dirty="0">
                <a:solidFill>
                  <a:prstClr val="white"/>
                </a:solidFill>
              </a:rPr>
            </a:br>
            <a:r>
              <a:rPr lang="en-US" altLang="en-US" sz="4267" i="1" dirty="0">
                <a:solidFill>
                  <a:prstClr val="white"/>
                </a:solidFill>
              </a:rPr>
              <a:t>Pulling Together the Pieces</a:t>
            </a:r>
            <a:endPar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9" name="TextBox 9">
            <a:extLst>
              <a:ext uri="{FF2B5EF4-FFF2-40B4-BE49-F238E27FC236}">
                <a16:creationId xmlns:a16="http://schemas.microsoft.com/office/drawing/2014/main" id="{72FA926B-1F07-8546-B7AD-EC0985A40D4D}"/>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Tree>
    <p:extLst>
      <p:ext uri="{BB962C8B-B14F-4D97-AF65-F5344CB8AC3E}">
        <p14:creationId xmlns:p14="http://schemas.microsoft.com/office/powerpoint/2010/main" val="22910395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16x9_grey.jpg">
            <a:extLst>
              <a:ext uri="{FF2B5EF4-FFF2-40B4-BE49-F238E27FC236}">
                <a16:creationId xmlns:a16="http://schemas.microsoft.com/office/drawing/2014/main" id="{74F019BA-0857-4444-95F3-EC225EF0EA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DF3518A-60D4-C045-A5CB-E10C229D4E22}"/>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3555" name="Picture 7">
            <a:extLst>
              <a:ext uri="{FF2B5EF4-FFF2-40B4-BE49-F238E27FC236}">
                <a16:creationId xmlns:a16="http://schemas.microsoft.com/office/drawing/2014/main" id="{484E64F3-7A27-FB4C-AA2B-746DCA6C86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8">
            <a:extLst>
              <a:ext uri="{FF2B5EF4-FFF2-40B4-BE49-F238E27FC236}">
                <a16:creationId xmlns:a16="http://schemas.microsoft.com/office/drawing/2014/main" id="{3B06A617-9BF7-3E4E-B1D5-79D569A545C1}"/>
              </a:ext>
            </a:extLst>
          </p:cNvPr>
          <p:cNvSpPr txBox="1">
            <a:spLocks noChangeArrowheads="1"/>
          </p:cNvSpPr>
          <p:nvPr/>
        </p:nvSpPr>
        <p:spPr bwMode="auto">
          <a:xfrm>
            <a:off x="0" y="2311401"/>
            <a:ext cx="1219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“Inheritance”</a:t>
            </a:r>
          </a:p>
        </p:txBody>
      </p:sp>
      <p:sp>
        <p:nvSpPr>
          <p:cNvPr id="8" name="TextBox 9">
            <a:extLst>
              <a:ext uri="{FF2B5EF4-FFF2-40B4-BE49-F238E27FC236}">
                <a16:creationId xmlns:a16="http://schemas.microsoft.com/office/drawing/2014/main" id="{4FF02522-D9EC-E74E-8EDE-704E869AE78D}"/>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5</a:t>
            </a:r>
          </a:p>
        </p:txBody>
      </p:sp>
    </p:spTree>
    <p:extLst>
      <p:ext uri="{BB962C8B-B14F-4D97-AF65-F5344CB8AC3E}">
        <p14:creationId xmlns:p14="http://schemas.microsoft.com/office/powerpoint/2010/main" val="35057325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Inheritance – Putting Some Pieces Together</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8" name="Content Placeholder 2">
            <a:extLst>
              <a:ext uri="{FF2B5EF4-FFF2-40B4-BE49-F238E27FC236}">
                <a16:creationId xmlns:a16="http://schemas.microsoft.com/office/drawing/2014/main" id="{59B89218-269F-3F4B-8E96-80F55DC444EB}"/>
              </a:ext>
            </a:extLst>
          </p:cNvPr>
          <p:cNvSpPr>
            <a:spLocks noGrp="1"/>
          </p:cNvSpPr>
          <p:nvPr>
            <p:ph idx="1"/>
          </p:nvPr>
        </p:nvSpPr>
        <p:spPr>
          <a:xfrm>
            <a:off x="340784" y="870405"/>
            <a:ext cx="11778953" cy="5248087"/>
          </a:xfrm>
        </p:spPr>
        <p:txBody>
          <a:bodyPr>
            <a:noAutofit/>
          </a:bodyPr>
          <a:lstStyle/>
          <a:p>
            <a:pPr marL="0" indent="0">
              <a:buNone/>
            </a:pPr>
            <a:r>
              <a:rPr lang="en-US" sz="4000" dirty="0"/>
              <a:t>We will</a:t>
            </a:r>
          </a:p>
          <a:p>
            <a:r>
              <a:rPr lang="en-US" dirty="0"/>
              <a:t>Model </a:t>
            </a:r>
            <a:r>
              <a:rPr lang="en-US" i="1" dirty="0"/>
              <a:t>Person, Faculty, Student.</a:t>
            </a:r>
          </a:p>
          <a:p>
            <a:r>
              <a:rPr lang="en-US" dirty="0"/>
              <a:t>Implement using a two-table solution.</a:t>
            </a:r>
          </a:p>
          <a:p>
            <a:r>
              <a:rPr lang="en-US" dirty="0"/>
              <a:t>Use a </a:t>
            </a:r>
            <a:r>
              <a:rPr lang="en-US" i="1" dirty="0"/>
              <a:t>function</a:t>
            </a:r>
            <a:r>
              <a:rPr lang="en-US" dirty="0"/>
              <a:t> to generate UNIs.</a:t>
            </a:r>
          </a:p>
          <a:p>
            <a:r>
              <a:rPr lang="en-US" dirty="0"/>
              <a:t>Integrity</a:t>
            </a:r>
          </a:p>
          <a:p>
            <a:pPr lvl="1"/>
            <a:r>
              <a:rPr lang="en-US" dirty="0"/>
              <a:t>Use</a:t>
            </a:r>
          </a:p>
          <a:p>
            <a:pPr lvl="2"/>
            <a:r>
              <a:rPr lang="en-US" dirty="0"/>
              <a:t>View</a:t>
            </a:r>
          </a:p>
          <a:p>
            <a:pPr lvl="2"/>
            <a:r>
              <a:rPr lang="en-US" dirty="0"/>
              <a:t>Constraints</a:t>
            </a:r>
          </a:p>
          <a:p>
            <a:pPr lvl="2"/>
            <a:r>
              <a:rPr lang="en-US" dirty="0"/>
              <a:t>Security</a:t>
            </a:r>
          </a:p>
          <a:p>
            <a:pPr lvl="2"/>
            <a:r>
              <a:rPr lang="en-US" dirty="0"/>
              <a:t>Stored Procedure</a:t>
            </a:r>
          </a:p>
          <a:p>
            <a:pPr lvl="2"/>
            <a:r>
              <a:rPr lang="en-US" dirty="0"/>
              <a:t>Triggers</a:t>
            </a:r>
          </a:p>
          <a:p>
            <a:pPr lvl="1"/>
            <a:r>
              <a:rPr lang="en-US" dirty="0"/>
              <a:t>To implement integrity.</a:t>
            </a:r>
            <a:br>
              <a:rPr lang="en-US" dirty="0"/>
            </a:br>
            <a:endParaRPr lang="en-US" dirty="0"/>
          </a:p>
          <a:p>
            <a:endParaRPr lang="en-US" dirty="0"/>
          </a:p>
        </p:txBody>
      </p:sp>
    </p:spTree>
    <p:extLst>
      <p:ext uri="{BB962C8B-B14F-4D97-AF65-F5344CB8AC3E}">
        <p14:creationId xmlns:p14="http://schemas.microsoft.com/office/powerpoint/2010/main" val="705596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NULL – Complex SQL Question and Codd’s 3</a:t>
            </a:r>
            <a:r>
              <a:rPr kumimoji="0" lang="en-US" altLang="en-US" sz="3200" b="0" i="0" u="none" strike="noStrike" kern="1200" cap="none" spc="0" normalizeH="0" baseline="3000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rd</a:t>
            </a: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Rule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Tree>
    <p:extLst>
      <p:ext uri="{BB962C8B-B14F-4D97-AF65-F5344CB8AC3E}">
        <p14:creationId xmlns:p14="http://schemas.microsoft.com/office/powerpoint/2010/main" val="3700804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16x9_grey.jpg">
            <a:extLst>
              <a:ext uri="{FF2B5EF4-FFF2-40B4-BE49-F238E27FC236}">
                <a16:creationId xmlns:a16="http://schemas.microsoft.com/office/drawing/2014/main" id="{74F019BA-0857-4444-95F3-EC225EF0EA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DF3518A-60D4-C045-A5CB-E10C229D4E22}"/>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3555" name="Picture 7">
            <a:extLst>
              <a:ext uri="{FF2B5EF4-FFF2-40B4-BE49-F238E27FC236}">
                <a16:creationId xmlns:a16="http://schemas.microsoft.com/office/drawing/2014/main" id="{484E64F3-7A27-FB4C-AA2B-746DCA6C86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8">
            <a:extLst>
              <a:ext uri="{FF2B5EF4-FFF2-40B4-BE49-F238E27FC236}">
                <a16:creationId xmlns:a16="http://schemas.microsoft.com/office/drawing/2014/main" id="{3B06A617-9BF7-3E4E-B1D5-79D569A545C1}"/>
              </a:ext>
            </a:extLst>
          </p:cNvPr>
          <p:cNvSpPr txBox="1">
            <a:spLocks noChangeArrowheads="1"/>
          </p:cNvSpPr>
          <p:nvPr/>
        </p:nvSpPr>
        <p:spPr bwMode="auto">
          <a:xfrm>
            <a:off x="0" y="2311401"/>
            <a:ext cx="1219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“People and Addresses”</a:t>
            </a:r>
          </a:p>
        </p:txBody>
      </p:sp>
      <p:sp>
        <p:nvSpPr>
          <p:cNvPr id="8" name="TextBox 9">
            <a:extLst>
              <a:ext uri="{FF2B5EF4-FFF2-40B4-BE49-F238E27FC236}">
                <a16:creationId xmlns:a16="http://schemas.microsoft.com/office/drawing/2014/main" id="{4FF02522-D9EC-E74E-8EDE-704E869AE78D}"/>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60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5</a:t>
            </a:r>
          </a:p>
        </p:txBody>
      </p:sp>
    </p:spTree>
    <p:extLst>
      <p:ext uri="{BB962C8B-B14F-4D97-AF65-F5344CB8AC3E}">
        <p14:creationId xmlns:p14="http://schemas.microsoft.com/office/powerpoint/2010/main" val="1714278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Cleaning Up Addresses (and other Stuff)</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61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pic>
        <p:nvPicPr>
          <p:cNvPr id="4" name="Picture 3">
            <a:extLst>
              <a:ext uri="{FF2B5EF4-FFF2-40B4-BE49-F238E27FC236}">
                <a16:creationId xmlns:a16="http://schemas.microsoft.com/office/drawing/2014/main" id="{59138A92-403F-C84D-A93E-5972F6D29668}"/>
              </a:ext>
            </a:extLst>
          </p:cNvPr>
          <p:cNvPicPr>
            <a:picLocks noChangeAspect="1"/>
          </p:cNvPicPr>
          <p:nvPr/>
        </p:nvPicPr>
        <p:blipFill>
          <a:blip r:embed="rId4"/>
          <a:stretch>
            <a:fillRect/>
          </a:stretch>
        </p:blipFill>
        <p:spPr>
          <a:xfrm>
            <a:off x="135469" y="1479807"/>
            <a:ext cx="11851216" cy="4638685"/>
          </a:xfrm>
          <a:prstGeom prst="rect">
            <a:avLst/>
          </a:prstGeom>
        </p:spPr>
      </p:pic>
      <p:sp>
        <p:nvSpPr>
          <p:cNvPr id="5" name="Rectangle 4">
            <a:extLst>
              <a:ext uri="{FF2B5EF4-FFF2-40B4-BE49-F238E27FC236}">
                <a16:creationId xmlns:a16="http://schemas.microsoft.com/office/drawing/2014/main" id="{9A9C3A87-80E9-B84D-B52A-B5EDEDD63468}"/>
              </a:ext>
            </a:extLst>
          </p:cNvPr>
          <p:cNvSpPr/>
          <p:nvPr/>
        </p:nvSpPr>
        <p:spPr>
          <a:xfrm>
            <a:off x="7397121" y="160810"/>
            <a:ext cx="3460627"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dalers</a:t>
            </a:r>
            <a:r>
              <a:rPr lang="en-US" dirty="0">
                <a:solidFill>
                  <a:schemeClr val="bg1"/>
                </a:solidFill>
              </a:rPr>
              <a:t>/</a:t>
            </a:r>
            <a:r>
              <a:rPr lang="en-US" dirty="0" err="1">
                <a:solidFill>
                  <a:schemeClr val="bg1"/>
                </a:solidFill>
              </a:rPr>
              <a:t>mywind</a:t>
            </a:r>
            <a:endParaRPr lang="en-US" dirty="0">
              <a:solidFill>
                <a:schemeClr val="bg1"/>
              </a:solidFill>
            </a:endParaRPr>
          </a:p>
        </p:txBody>
      </p:sp>
      <p:sp>
        <p:nvSpPr>
          <p:cNvPr id="6" name="TextBox 5">
            <a:extLst>
              <a:ext uri="{FF2B5EF4-FFF2-40B4-BE49-F238E27FC236}">
                <a16:creationId xmlns:a16="http://schemas.microsoft.com/office/drawing/2014/main" id="{6ED5E61E-C744-B440-8BAE-CEBA556D5950}"/>
              </a:ext>
            </a:extLst>
          </p:cNvPr>
          <p:cNvSpPr txBox="1"/>
          <p:nvPr/>
        </p:nvSpPr>
        <p:spPr>
          <a:xfrm>
            <a:off x="1699591" y="725809"/>
            <a:ext cx="6914522" cy="369332"/>
          </a:xfrm>
          <a:prstGeom prst="rect">
            <a:avLst/>
          </a:prstGeom>
          <a:noFill/>
        </p:spPr>
        <p:txBody>
          <a:bodyPr wrap="none" rtlCol="0">
            <a:spAutoFit/>
          </a:bodyPr>
          <a:lstStyle/>
          <a:p>
            <a:r>
              <a:rPr lang="en-US" dirty="0"/>
              <a:t>So much bad, all in just one table. Super excited to see the other ones!</a:t>
            </a:r>
          </a:p>
        </p:txBody>
      </p:sp>
      <p:sp>
        <p:nvSpPr>
          <p:cNvPr id="9" name="Rectangle 8">
            <a:extLst>
              <a:ext uri="{FF2B5EF4-FFF2-40B4-BE49-F238E27FC236}">
                <a16:creationId xmlns:a16="http://schemas.microsoft.com/office/drawing/2014/main" id="{6F8B7235-8D31-664D-A008-6E1FF29F1E43}"/>
              </a:ext>
            </a:extLst>
          </p:cNvPr>
          <p:cNvSpPr/>
          <p:nvPr/>
        </p:nvSpPr>
        <p:spPr>
          <a:xfrm>
            <a:off x="135469" y="1928191"/>
            <a:ext cx="848505" cy="41903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EBA3AEF-B772-7C4A-A0BA-0377FC224E3D}"/>
              </a:ext>
            </a:extLst>
          </p:cNvPr>
          <p:cNvSpPr/>
          <p:nvPr/>
        </p:nvSpPr>
        <p:spPr>
          <a:xfrm>
            <a:off x="2743201" y="1945470"/>
            <a:ext cx="897834" cy="41903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AA45351-4A48-AE44-B3F8-F7D798BC2CC2}"/>
              </a:ext>
            </a:extLst>
          </p:cNvPr>
          <p:cNvSpPr/>
          <p:nvPr/>
        </p:nvSpPr>
        <p:spPr>
          <a:xfrm>
            <a:off x="3710610" y="1936830"/>
            <a:ext cx="1070112" cy="41903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143CA09-A478-8244-9E29-563D5807E524}"/>
              </a:ext>
            </a:extLst>
          </p:cNvPr>
          <p:cNvSpPr/>
          <p:nvPr/>
        </p:nvSpPr>
        <p:spPr>
          <a:xfrm>
            <a:off x="4843992" y="1915491"/>
            <a:ext cx="6466738" cy="41903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2167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4267"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ER Model, Relation Model, SQL Closure</a:t>
            </a:r>
            <a:br>
              <a:rPr kumimoji="0" lang="en-US" altLang="en-US" sz="4267"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4267"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(for now)</a:t>
            </a:r>
            <a:endPar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9" name="TextBox 9">
            <a:extLst>
              <a:ext uri="{FF2B5EF4-FFF2-40B4-BE49-F238E27FC236}">
                <a16:creationId xmlns:a16="http://schemas.microsoft.com/office/drawing/2014/main" id="{72FA926B-1F07-8546-B7AD-EC0985A40D4D}"/>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Tree>
    <p:extLst>
      <p:ext uri="{BB962C8B-B14F-4D97-AF65-F5344CB8AC3E}">
        <p14:creationId xmlns:p14="http://schemas.microsoft.com/office/powerpoint/2010/main" val="3680932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16x9_grey.jpg">
            <a:extLst>
              <a:ext uri="{FF2B5EF4-FFF2-40B4-BE49-F238E27FC236}">
                <a16:creationId xmlns:a16="http://schemas.microsoft.com/office/drawing/2014/main" id="{74F019BA-0857-4444-95F3-EC225EF0EA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DF3518A-60D4-C045-A5CB-E10C229D4E22}"/>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3555" name="Picture 7">
            <a:extLst>
              <a:ext uri="{FF2B5EF4-FFF2-40B4-BE49-F238E27FC236}">
                <a16:creationId xmlns:a16="http://schemas.microsoft.com/office/drawing/2014/main" id="{484E64F3-7A27-FB4C-AA2B-746DCA6C86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8">
            <a:extLst>
              <a:ext uri="{FF2B5EF4-FFF2-40B4-BE49-F238E27FC236}">
                <a16:creationId xmlns:a16="http://schemas.microsoft.com/office/drawing/2014/main" id="{3B06A617-9BF7-3E4E-B1D5-79D569A545C1}"/>
              </a:ext>
            </a:extLst>
          </p:cNvPr>
          <p:cNvSpPr txBox="1">
            <a:spLocks noChangeArrowheads="1"/>
          </p:cNvSpPr>
          <p:nvPr/>
        </p:nvSpPr>
        <p:spPr bwMode="auto">
          <a:xfrm>
            <a:off x="0" y="2311401"/>
            <a:ext cx="1219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Weak Entity Sets</a:t>
            </a:r>
          </a:p>
        </p:txBody>
      </p:sp>
      <p:sp>
        <p:nvSpPr>
          <p:cNvPr id="8" name="TextBox 9">
            <a:extLst>
              <a:ext uri="{FF2B5EF4-FFF2-40B4-BE49-F238E27FC236}">
                <a16:creationId xmlns:a16="http://schemas.microsoft.com/office/drawing/2014/main" id="{4FF02522-D9EC-E74E-8EDE-704E869AE78D}"/>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Tree>
    <p:extLst>
      <p:ext uri="{BB962C8B-B14F-4D97-AF65-F5344CB8AC3E}">
        <p14:creationId xmlns:p14="http://schemas.microsoft.com/office/powerpoint/2010/main" val="2225944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304799" y="1"/>
            <a:ext cx="11115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Example Order Form – Order “Contains” Line Items</a:t>
            </a:r>
          </a:p>
        </p:txBody>
      </p:sp>
      <p:graphicFrame>
        <p:nvGraphicFramePr>
          <p:cNvPr id="13" name="Table 4">
            <a:extLst>
              <a:ext uri="{FF2B5EF4-FFF2-40B4-BE49-F238E27FC236}">
                <a16:creationId xmlns:a16="http://schemas.microsoft.com/office/drawing/2014/main" id="{6D4A9948-39B7-C549-8BF9-BC97A0F435E5}"/>
              </a:ext>
            </a:extLst>
          </p:cNvPr>
          <p:cNvGraphicFramePr>
            <a:graphicFrameLocks noGrp="1"/>
          </p:cNvGraphicFramePr>
          <p:nvPr>
            <p:extLst>
              <p:ext uri="{D42A27DB-BD31-4B8C-83A1-F6EECF244321}">
                <p14:modId xmlns:p14="http://schemas.microsoft.com/office/powerpoint/2010/main" val="3587570459"/>
              </p:ext>
            </p:extLst>
          </p:nvPr>
        </p:nvGraphicFramePr>
        <p:xfrm>
          <a:off x="197222" y="1859270"/>
          <a:ext cx="6580096" cy="1297280"/>
        </p:xfrm>
        <a:graphic>
          <a:graphicData uri="http://schemas.openxmlformats.org/drawingml/2006/table">
            <a:tbl>
              <a:tblPr firstRow="1" bandRow="1">
                <a:tableStyleId>{5C22544A-7EE6-4342-B048-85BDC9FD1C3A}</a:tableStyleId>
              </a:tblPr>
              <a:tblGrid>
                <a:gridCol w="1645024">
                  <a:extLst>
                    <a:ext uri="{9D8B030D-6E8A-4147-A177-3AD203B41FA5}">
                      <a16:colId xmlns:a16="http://schemas.microsoft.com/office/drawing/2014/main" val="1792368322"/>
                    </a:ext>
                  </a:extLst>
                </a:gridCol>
                <a:gridCol w="1645024">
                  <a:extLst>
                    <a:ext uri="{9D8B030D-6E8A-4147-A177-3AD203B41FA5}">
                      <a16:colId xmlns:a16="http://schemas.microsoft.com/office/drawing/2014/main" val="3678711122"/>
                    </a:ext>
                  </a:extLst>
                </a:gridCol>
                <a:gridCol w="1645024">
                  <a:extLst>
                    <a:ext uri="{9D8B030D-6E8A-4147-A177-3AD203B41FA5}">
                      <a16:colId xmlns:a16="http://schemas.microsoft.com/office/drawing/2014/main" val="130020180"/>
                    </a:ext>
                  </a:extLst>
                </a:gridCol>
                <a:gridCol w="1645024">
                  <a:extLst>
                    <a:ext uri="{9D8B030D-6E8A-4147-A177-3AD203B41FA5}">
                      <a16:colId xmlns:a16="http://schemas.microsoft.com/office/drawing/2014/main" val="736523693"/>
                    </a:ext>
                  </a:extLst>
                </a:gridCol>
              </a:tblGrid>
              <a:tr h="300217">
                <a:tc>
                  <a:txBody>
                    <a:bodyPr/>
                    <a:lstStyle/>
                    <a:p>
                      <a:r>
                        <a:rPr lang="en-US" sz="1600" dirty="0" err="1"/>
                        <a:t>ProductID</a:t>
                      </a:r>
                      <a:endParaRPr lang="en-US" sz="1600" dirty="0"/>
                    </a:p>
                  </a:txBody>
                  <a:tcPr marL="80481" marR="80481" marT="40240" marB="40240"/>
                </a:tc>
                <a:tc>
                  <a:txBody>
                    <a:bodyPr/>
                    <a:lstStyle/>
                    <a:p>
                      <a:r>
                        <a:rPr lang="en-US" sz="1600" dirty="0"/>
                        <a:t>Quantity</a:t>
                      </a:r>
                    </a:p>
                  </a:txBody>
                  <a:tcPr marL="80481" marR="80481" marT="40240" marB="40240"/>
                </a:tc>
                <a:tc>
                  <a:txBody>
                    <a:bodyPr/>
                    <a:lstStyle/>
                    <a:p>
                      <a:r>
                        <a:rPr lang="en-US" sz="1600" dirty="0"/>
                        <a:t>Price</a:t>
                      </a:r>
                    </a:p>
                  </a:txBody>
                  <a:tcPr marL="80481" marR="80481" marT="40240" marB="40240"/>
                </a:tc>
                <a:tc>
                  <a:txBody>
                    <a:bodyPr/>
                    <a:lstStyle/>
                    <a:p>
                      <a:r>
                        <a:rPr lang="en-US" sz="1600" dirty="0" err="1"/>
                        <a:t>OrderID</a:t>
                      </a:r>
                      <a:endParaRPr lang="en-US" sz="1600" dirty="0"/>
                    </a:p>
                  </a:txBody>
                  <a:tcPr marL="80481" marR="80481" marT="40240" marB="40240"/>
                </a:tc>
                <a:extLst>
                  <a:ext uri="{0D108BD9-81ED-4DB2-BD59-A6C34878D82A}">
                    <a16:rowId xmlns:a16="http://schemas.microsoft.com/office/drawing/2014/main" val="3662327802"/>
                  </a:ext>
                </a:extLst>
              </a:tr>
              <a:tr h="300217">
                <a:tc>
                  <a:txBody>
                    <a:bodyPr/>
                    <a:lstStyle/>
                    <a:p>
                      <a:r>
                        <a:rPr lang="en-US" sz="1600" dirty="0"/>
                        <a:t>111</a:t>
                      </a:r>
                    </a:p>
                  </a:txBody>
                  <a:tcPr marL="80481" marR="80481" marT="40240" marB="40240"/>
                </a:tc>
                <a:tc>
                  <a:txBody>
                    <a:bodyPr/>
                    <a:lstStyle/>
                    <a:p>
                      <a:r>
                        <a:rPr lang="en-US" sz="1600" dirty="0"/>
                        <a:t>2</a:t>
                      </a:r>
                    </a:p>
                  </a:txBody>
                  <a:tcPr marL="80481" marR="80481" marT="40240" marB="40240"/>
                </a:tc>
                <a:tc>
                  <a:txBody>
                    <a:bodyPr/>
                    <a:lstStyle/>
                    <a:p>
                      <a:r>
                        <a:rPr lang="en-US" sz="1600" dirty="0"/>
                        <a:t>2.10</a:t>
                      </a:r>
                    </a:p>
                  </a:txBody>
                  <a:tcPr marL="80481" marR="80481" marT="40240" marB="40240"/>
                </a:tc>
                <a:tc>
                  <a:txBody>
                    <a:bodyPr/>
                    <a:lstStyle/>
                    <a:p>
                      <a:r>
                        <a:rPr lang="en-US" sz="1600" dirty="0"/>
                        <a:t>31</a:t>
                      </a:r>
                    </a:p>
                  </a:txBody>
                  <a:tcPr marL="80481" marR="80481" marT="40240" marB="40240"/>
                </a:tc>
                <a:extLst>
                  <a:ext uri="{0D108BD9-81ED-4DB2-BD59-A6C34878D82A}">
                    <a16:rowId xmlns:a16="http://schemas.microsoft.com/office/drawing/2014/main" val="3117195884"/>
                  </a:ext>
                </a:extLst>
              </a:tr>
              <a:tr h="300217">
                <a:tc>
                  <a:txBody>
                    <a:bodyPr/>
                    <a:lstStyle/>
                    <a:p>
                      <a:r>
                        <a:rPr lang="en-US" sz="1600" dirty="0"/>
                        <a:t>101</a:t>
                      </a:r>
                    </a:p>
                  </a:txBody>
                  <a:tcPr marL="80481" marR="80481" marT="40240" marB="40240"/>
                </a:tc>
                <a:tc>
                  <a:txBody>
                    <a:bodyPr/>
                    <a:lstStyle/>
                    <a:p>
                      <a:r>
                        <a:rPr lang="en-US" sz="1600" dirty="0"/>
                        <a:t>11</a:t>
                      </a:r>
                    </a:p>
                  </a:txBody>
                  <a:tcPr marL="80481" marR="80481" marT="40240" marB="40240"/>
                </a:tc>
                <a:tc>
                  <a:txBody>
                    <a:bodyPr/>
                    <a:lstStyle/>
                    <a:p>
                      <a:r>
                        <a:rPr lang="en-US" sz="1600" dirty="0"/>
                        <a:t>1.30</a:t>
                      </a:r>
                    </a:p>
                  </a:txBody>
                  <a:tcPr marL="80481" marR="80481" marT="40240" marB="40240"/>
                </a:tc>
                <a:tc>
                  <a:txBody>
                    <a:bodyPr/>
                    <a:lstStyle/>
                    <a:p>
                      <a:r>
                        <a:rPr lang="en-US" sz="1600" dirty="0"/>
                        <a:t>31</a:t>
                      </a:r>
                    </a:p>
                  </a:txBody>
                  <a:tcPr marL="80481" marR="80481" marT="40240" marB="40240"/>
                </a:tc>
                <a:extLst>
                  <a:ext uri="{0D108BD9-81ED-4DB2-BD59-A6C34878D82A}">
                    <a16:rowId xmlns:a16="http://schemas.microsoft.com/office/drawing/2014/main" val="1369976736"/>
                  </a:ext>
                </a:extLst>
              </a:tr>
              <a:tr h="300217">
                <a:tc>
                  <a:txBody>
                    <a:bodyPr/>
                    <a:lstStyle/>
                    <a:p>
                      <a:r>
                        <a:rPr lang="en-US" sz="1600" dirty="0"/>
                        <a:t>333</a:t>
                      </a:r>
                    </a:p>
                  </a:txBody>
                  <a:tcPr marL="80481" marR="80481" marT="40240" marB="40240"/>
                </a:tc>
                <a:tc>
                  <a:txBody>
                    <a:bodyPr/>
                    <a:lstStyle/>
                    <a:p>
                      <a:r>
                        <a:rPr lang="en-US" sz="1600" dirty="0"/>
                        <a:t>102</a:t>
                      </a:r>
                    </a:p>
                  </a:txBody>
                  <a:tcPr marL="80481" marR="80481" marT="40240" marB="40240"/>
                </a:tc>
                <a:tc>
                  <a:txBody>
                    <a:bodyPr/>
                    <a:lstStyle/>
                    <a:p>
                      <a:r>
                        <a:rPr lang="en-US" sz="1600" dirty="0"/>
                        <a:t>47.5</a:t>
                      </a:r>
                    </a:p>
                  </a:txBody>
                  <a:tcPr marL="80481" marR="80481" marT="40240" marB="40240"/>
                </a:tc>
                <a:tc>
                  <a:txBody>
                    <a:bodyPr/>
                    <a:lstStyle/>
                    <a:p>
                      <a:r>
                        <a:rPr lang="en-US" sz="1600" dirty="0"/>
                        <a:t>31</a:t>
                      </a:r>
                    </a:p>
                  </a:txBody>
                  <a:tcPr marL="80481" marR="80481" marT="40240" marB="40240"/>
                </a:tc>
                <a:extLst>
                  <a:ext uri="{0D108BD9-81ED-4DB2-BD59-A6C34878D82A}">
                    <a16:rowId xmlns:a16="http://schemas.microsoft.com/office/drawing/2014/main" val="504077680"/>
                  </a:ext>
                </a:extLst>
              </a:tr>
            </a:tbl>
          </a:graphicData>
        </a:graphic>
      </p:graphicFrame>
      <p:sp>
        <p:nvSpPr>
          <p:cNvPr id="14" name="Rectangle 13">
            <a:extLst>
              <a:ext uri="{FF2B5EF4-FFF2-40B4-BE49-F238E27FC236}">
                <a16:creationId xmlns:a16="http://schemas.microsoft.com/office/drawing/2014/main" id="{F7F30D5F-F3DB-4249-A803-2CE986645070}"/>
              </a:ext>
            </a:extLst>
          </p:cNvPr>
          <p:cNvSpPr/>
          <p:nvPr/>
        </p:nvSpPr>
        <p:spPr>
          <a:xfrm>
            <a:off x="188258" y="753214"/>
            <a:ext cx="6580096" cy="1058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Customer ID: 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OrderNo</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OrderedDate:504</a:t>
            </a:r>
          </a:p>
        </p:txBody>
      </p:sp>
      <p:sp>
        <p:nvSpPr>
          <p:cNvPr id="17" name="Rectangle 16">
            <a:extLst>
              <a:ext uri="{FF2B5EF4-FFF2-40B4-BE49-F238E27FC236}">
                <a16:creationId xmlns:a16="http://schemas.microsoft.com/office/drawing/2014/main" id="{7B4EE404-B1A3-B947-ACB0-429F9ED129E4}"/>
              </a:ext>
            </a:extLst>
          </p:cNvPr>
          <p:cNvSpPr/>
          <p:nvPr/>
        </p:nvSpPr>
        <p:spPr>
          <a:xfrm>
            <a:off x="170490" y="1893293"/>
            <a:ext cx="6633559" cy="12008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7FE70D28-48F5-634D-90F9-B6DFF38FFB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11815"/>
            <a:ext cx="7461324" cy="177789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203DC3A-F99A-5542-B87B-EB6199BCB3D3}"/>
              </a:ext>
            </a:extLst>
          </p:cNvPr>
          <p:cNvSpPr/>
          <p:nvPr/>
        </p:nvSpPr>
        <p:spPr>
          <a:xfrm>
            <a:off x="107576" y="753215"/>
            <a:ext cx="6696473" cy="23999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4264CEDE-29A7-674E-A4F4-3ACB7612AC88}"/>
              </a:ext>
            </a:extLst>
          </p:cNvPr>
          <p:cNvSpPr/>
          <p:nvPr/>
        </p:nvSpPr>
        <p:spPr>
          <a:xfrm>
            <a:off x="7843957" y="3293365"/>
            <a:ext cx="3926541" cy="2862322"/>
          </a:xfrm>
          <a:prstGeom prst="rect">
            <a:avLst/>
          </a:prstGeom>
        </p:spPr>
        <p:txBody>
          <a:bodyPr wrap="square">
            <a:spAutoFit/>
          </a:bodyPr>
          <a:lstStyle/>
          <a:p>
            <a:br>
              <a:rPr lang="en-US" dirty="0"/>
            </a:br>
            <a:r>
              <a:rPr lang="en-US" dirty="0">
                <a:solidFill>
                  <a:srgbClr val="CC7832"/>
                </a:solidFill>
              </a:rPr>
              <a:t>public class </a:t>
            </a:r>
            <a:r>
              <a:rPr lang="en-US" dirty="0" err="1"/>
              <a:t>LineItem</a:t>
            </a:r>
            <a:r>
              <a:rPr lang="en-US" dirty="0"/>
              <a:t> {</a:t>
            </a:r>
            <a:br>
              <a:rPr lang="en-US" dirty="0"/>
            </a:br>
            <a:r>
              <a:rPr lang="en-US" dirty="0"/>
              <a:t>}</a:t>
            </a:r>
            <a:br>
              <a:rPr lang="en-US" dirty="0"/>
            </a:br>
            <a:endParaRPr lang="en-US" dirty="0">
              <a:solidFill>
                <a:srgbClr val="CC7832"/>
              </a:solidFill>
            </a:endParaRPr>
          </a:p>
          <a:p>
            <a:endParaRPr lang="en-US" dirty="0">
              <a:solidFill>
                <a:srgbClr val="CC7832"/>
              </a:solidFill>
            </a:endParaRPr>
          </a:p>
          <a:p>
            <a:endParaRPr lang="en-US" dirty="0">
              <a:solidFill>
                <a:srgbClr val="CC7832"/>
              </a:solidFill>
            </a:endParaRPr>
          </a:p>
          <a:p>
            <a:r>
              <a:rPr lang="en-US" dirty="0">
                <a:solidFill>
                  <a:srgbClr val="CC7832"/>
                </a:solidFill>
              </a:rPr>
              <a:t>public class </a:t>
            </a:r>
            <a:r>
              <a:rPr lang="en-US" dirty="0"/>
              <a:t>Order {</a:t>
            </a:r>
            <a:br>
              <a:rPr lang="en-US" dirty="0"/>
            </a:br>
            <a:r>
              <a:rPr lang="en-US" dirty="0"/>
              <a:t>    </a:t>
            </a:r>
            <a:br>
              <a:rPr lang="en-US" dirty="0"/>
            </a:br>
            <a:r>
              <a:rPr lang="en-US" dirty="0"/>
              <a:t>    </a:t>
            </a:r>
            <a:br>
              <a:rPr lang="en-US" dirty="0">
                <a:solidFill>
                  <a:srgbClr val="CC7832"/>
                </a:solidFill>
              </a:rPr>
            </a:br>
            <a:r>
              <a:rPr lang="en-US" dirty="0"/>
              <a:t>}</a:t>
            </a:r>
          </a:p>
        </p:txBody>
      </p:sp>
      <p:sp>
        <p:nvSpPr>
          <p:cNvPr id="6" name="Content Placeholder 5">
            <a:extLst>
              <a:ext uri="{FF2B5EF4-FFF2-40B4-BE49-F238E27FC236}">
                <a16:creationId xmlns:a16="http://schemas.microsoft.com/office/drawing/2014/main" id="{DD7FDE81-6171-E041-B785-CB64A2F3ED29}"/>
              </a:ext>
            </a:extLst>
          </p:cNvPr>
          <p:cNvSpPr>
            <a:spLocks noGrp="1"/>
          </p:cNvSpPr>
          <p:nvPr>
            <p:ph idx="1"/>
          </p:nvPr>
        </p:nvSpPr>
        <p:spPr>
          <a:xfrm>
            <a:off x="7297270" y="702312"/>
            <a:ext cx="4416748" cy="2726687"/>
          </a:xfrm>
        </p:spPr>
        <p:txBody>
          <a:bodyPr>
            <a:normAutofit/>
          </a:bodyPr>
          <a:lstStyle/>
          <a:p>
            <a:r>
              <a:rPr lang="en-US" sz="2000" i="1" dirty="0"/>
              <a:t>Containment </a:t>
            </a:r>
            <a:r>
              <a:rPr lang="en-US" sz="2000" dirty="0"/>
              <a:t>is a common concept in data models.</a:t>
            </a:r>
          </a:p>
          <a:p>
            <a:r>
              <a:rPr lang="en-US" sz="2000" dirty="0"/>
              <a:t>Containment implementation is common in object-oriented models.</a:t>
            </a:r>
          </a:p>
          <a:p>
            <a:r>
              <a:rPr lang="en-US" sz="2000" dirty="0"/>
              <a:t>Domains are atomic in the relational model </a:t>
            </a:r>
            <a:r>
              <a:rPr lang="en-US" sz="2000" dirty="0">
                <a:sym typeface="Wingdings" pitchFamily="2" charset="2"/>
              </a:rPr>
              <a:t> Lists/Arrays are not possible.</a:t>
            </a:r>
          </a:p>
          <a:p>
            <a:r>
              <a:rPr lang="en-US" sz="2000" dirty="0">
                <a:sym typeface="Wingdings" pitchFamily="2" charset="2"/>
              </a:rPr>
              <a:t>Weak Entity is one way to model.</a:t>
            </a:r>
            <a:endParaRPr lang="en-US" sz="2000" dirty="0"/>
          </a:p>
        </p:txBody>
      </p:sp>
      <p:sp>
        <p:nvSpPr>
          <p:cNvPr id="2" name="Rectangle 1">
            <a:extLst>
              <a:ext uri="{FF2B5EF4-FFF2-40B4-BE49-F238E27FC236}">
                <a16:creationId xmlns:a16="http://schemas.microsoft.com/office/drawing/2014/main" id="{964C66B9-F12A-1546-BFBA-AEF5AA25BDAC}"/>
              </a:ext>
            </a:extLst>
          </p:cNvPr>
          <p:cNvSpPr/>
          <p:nvPr/>
        </p:nvSpPr>
        <p:spPr>
          <a:xfrm>
            <a:off x="9038868" y="5550972"/>
            <a:ext cx="2194640" cy="369332"/>
          </a:xfrm>
          <a:prstGeom prst="rect">
            <a:avLst/>
          </a:prstGeom>
        </p:spPr>
        <p:txBody>
          <a:bodyPr wrap="none">
            <a:spAutoFit/>
          </a:bodyPr>
          <a:lstStyle/>
          <a:p>
            <a:r>
              <a:rPr lang="en-US" dirty="0" err="1"/>
              <a:t>LineItem</a:t>
            </a:r>
            <a:r>
              <a:rPr lang="en-US" dirty="0"/>
              <a:t>    </a:t>
            </a:r>
            <a:r>
              <a:rPr lang="en-US" dirty="0" err="1">
                <a:solidFill>
                  <a:srgbClr val="9876AA"/>
                </a:solidFill>
              </a:rPr>
              <a:t>lineItem</a:t>
            </a:r>
            <a:r>
              <a:rPr lang="en-US" dirty="0"/>
              <a:t>[]</a:t>
            </a:r>
            <a:r>
              <a:rPr lang="en-US" dirty="0">
                <a:solidFill>
                  <a:srgbClr val="CC7832"/>
                </a:solidFill>
              </a:rPr>
              <a:t>;</a:t>
            </a:r>
            <a:endParaRPr lang="en-US" dirty="0"/>
          </a:p>
        </p:txBody>
      </p:sp>
    </p:spTree>
    <p:extLst>
      <p:ext uri="{BB962C8B-B14F-4D97-AF65-F5344CB8AC3E}">
        <p14:creationId xmlns:p14="http://schemas.microsoft.com/office/powerpoint/2010/main" val="3926383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33061</TotalTime>
  <Words>3416</Words>
  <Application>Microsoft Macintosh PowerPoint</Application>
  <PresentationFormat>Widescreen</PresentationFormat>
  <Paragraphs>420</Paragraphs>
  <Slides>61</Slides>
  <Notes>60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61</vt:i4>
      </vt:variant>
    </vt:vector>
  </HeadingPairs>
  <TitlesOfParts>
    <vt:vector size="74" baseType="lpstr">
      <vt:lpstr>Arial</vt:lpstr>
      <vt:lpstr>Calibri</vt:lpstr>
      <vt:lpstr>Calibri Light</vt:lpstr>
      <vt:lpstr>Helvetica</vt:lpstr>
      <vt:lpstr>Monotype Sorts</vt:lpstr>
      <vt:lpstr>Museo Sans For Dell</vt:lpstr>
      <vt:lpstr>Times New Roman</vt:lpstr>
      <vt:lpstr>Webdings</vt:lpstr>
      <vt:lpstr>Wingdings</vt:lpstr>
      <vt:lpstr>Office Theme</vt:lpstr>
      <vt:lpstr>3_db-5-grey</vt:lpstr>
      <vt:lpstr>2_db-5-grey</vt:lpstr>
      <vt:lpstr>4_db-5-grey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Weak Entity Sets</vt:lpstr>
      <vt:lpstr>Weak Entity Sets (Cont.)</vt:lpstr>
      <vt:lpstr>Weak Entity Sets (Cont.)</vt:lpstr>
      <vt:lpstr>Expressing Weak Entity Sets</vt:lpstr>
      <vt:lpstr>PowerPoint Presentation</vt:lpstr>
      <vt:lpstr>PowerPoint Presentation</vt:lpstr>
      <vt:lpstr>Specialization</vt:lpstr>
      <vt:lpstr>Specialization Example</vt:lpstr>
      <vt:lpstr>PowerPoint Presentation</vt:lpstr>
      <vt:lpstr>PowerPoint Presentation</vt:lpstr>
      <vt:lpstr>PowerPoint Presentation</vt:lpstr>
      <vt:lpstr>PowerPoint Presentation</vt:lpstr>
      <vt:lpstr>PowerPoint Presentation</vt:lpstr>
      <vt:lpstr>PowerPoint Presentation</vt:lpstr>
      <vt:lpstr>ER vs. UML Class Diagrams</vt:lpstr>
      <vt:lpstr>PowerPoint Presentation</vt:lpstr>
      <vt:lpstr>Redundant Attributes</vt:lpstr>
      <vt:lpstr>Design Alternatives</vt:lpstr>
      <vt:lpstr>PowerPoint Presentation</vt:lpstr>
      <vt:lpstr>PowerPoint Presentation</vt:lpstr>
      <vt:lpstr>Aggregation</vt:lpstr>
      <vt:lpstr>Aggregation (Cont.)</vt:lpstr>
      <vt:lpstr>Aggregation (Cont.)</vt:lpstr>
      <vt:lpstr>Reduction to Relational Schemas</vt:lpstr>
      <vt:lpstr>PowerPoint Presentation</vt:lpstr>
      <vt:lpstr>Common Mistakes in E-R Diagrams</vt:lpstr>
      <vt:lpstr>Common Mistakes in E-R Diagrams (Cont.)</vt:lpstr>
      <vt:lpstr>Entities vs. Attributes</vt:lpstr>
      <vt:lpstr>Entities vs. Relationship sets</vt:lpstr>
      <vt:lpstr>Binary Vs. Non-Binary Relationships</vt:lpstr>
      <vt:lpstr>Converting Non-Binary Relationships to Binary Form</vt:lpstr>
      <vt:lpstr>Converting Non-Binary Relationships (Cont.)</vt:lpstr>
      <vt:lpstr>E-R Design Decisions</vt:lpstr>
      <vt:lpstr>PowerPoint Presentation</vt:lpstr>
      <vt:lpstr>PowerPoint Presentation</vt:lpstr>
      <vt:lpstr>SQL Injection</vt:lpstr>
      <vt:lpstr>Embedded 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Ferguson, Donald (DMNA-NYG)</dc:creator>
  <cp:lastModifiedBy>Ferguson, Donald (DMNA-NYG)</cp:lastModifiedBy>
  <cp:revision>123</cp:revision>
  <cp:lastPrinted>2019-12-22T11:43:29Z</cp:lastPrinted>
  <dcterms:created xsi:type="dcterms:W3CDTF">2019-12-10T14:25:24Z</dcterms:created>
  <dcterms:modified xsi:type="dcterms:W3CDTF">2020-10-23T18:30:17Z</dcterms:modified>
</cp:coreProperties>
</file>